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8" r:id="rId2"/>
    <p:sldId id="304" r:id="rId3"/>
    <p:sldId id="280" r:id="rId4"/>
    <p:sldId id="301" r:id="rId5"/>
    <p:sldId id="302" r:id="rId6"/>
    <p:sldId id="303" r:id="rId7"/>
    <p:sldId id="256" r:id="rId8"/>
    <p:sldId id="257" r:id="rId9"/>
    <p:sldId id="284" r:id="rId10"/>
    <p:sldId id="300" r:id="rId11"/>
    <p:sldId id="285" r:id="rId12"/>
    <p:sldId id="286" r:id="rId13"/>
    <p:sldId id="305" r:id="rId14"/>
    <p:sldId id="287" r:id="rId15"/>
    <p:sldId id="306" r:id="rId16"/>
    <p:sldId id="288" r:id="rId17"/>
    <p:sldId id="290" r:id="rId18"/>
    <p:sldId id="309" r:id="rId19"/>
    <p:sldId id="291" r:id="rId20"/>
    <p:sldId id="307" r:id="rId21"/>
    <p:sldId id="292" r:id="rId22"/>
    <p:sldId id="308" r:id="rId23"/>
    <p:sldId id="293" r:id="rId24"/>
    <p:sldId id="294" r:id="rId25"/>
    <p:sldId id="295" r:id="rId26"/>
    <p:sldId id="296" r:id="rId27"/>
    <p:sldId id="297" r:id="rId28"/>
    <p:sldId id="298" r:id="rId29"/>
    <p:sldId id="281" r:id="rId30"/>
    <p:sldId id="283"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F05F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99"/>
    <p:restoredTop sz="56874" autoAdjust="0"/>
  </p:normalViewPr>
  <p:slideViewPr>
    <p:cSldViewPr snapToGrid="0" snapToObjects="1">
      <p:cViewPr varScale="1">
        <p:scale>
          <a:sx n="132" d="100"/>
          <a:sy n="132" d="100"/>
        </p:scale>
        <p:origin x="3064" y="16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8" d="100"/>
          <a:sy n="108" d="100"/>
        </p:scale>
        <p:origin x="6088" y="9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9DCBB9-07E0-314C-AE18-22BE808F0E69}" type="doc">
      <dgm:prSet loTypeId="urn:microsoft.com/office/officeart/2005/8/layout/venn1" loCatId="" qsTypeId="urn:microsoft.com/office/officeart/2005/8/quickstyle/simple4" qsCatId="simple" csTypeId="urn:microsoft.com/office/officeart/2005/8/colors/colorful1" csCatId="colorful" phldr="1"/>
      <dgm:spPr/>
    </dgm:pt>
    <dgm:pt modelId="{CF71C101-837E-BB49-AF05-F123164C9482}">
      <dgm:prSet phldrT="[Text]"/>
      <dgm:spPr/>
      <dgm:t>
        <a:bodyPr/>
        <a:lstStyle/>
        <a:p>
          <a:r>
            <a:rPr lang="en-US" dirty="0"/>
            <a:t>Experience</a:t>
          </a:r>
        </a:p>
      </dgm:t>
    </dgm:pt>
    <dgm:pt modelId="{B1F9E8EA-650E-7F47-AC4C-D7B857F3FD27}" type="parTrans" cxnId="{BBC33E29-B4F1-E44D-8280-D61CAB208C03}">
      <dgm:prSet/>
      <dgm:spPr/>
      <dgm:t>
        <a:bodyPr/>
        <a:lstStyle/>
        <a:p>
          <a:endParaRPr lang="en-US"/>
        </a:p>
      </dgm:t>
    </dgm:pt>
    <dgm:pt modelId="{B6773E6B-941B-0F42-9ED7-4C38AA219711}" type="sibTrans" cxnId="{BBC33E29-B4F1-E44D-8280-D61CAB208C03}">
      <dgm:prSet/>
      <dgm:spPr/>
      <dgm:t>
        <a:bodyPr/>
        <a:lstStyle/>
        <a:p>
          <a:endParaRPr lang="en-US"/>
        </a:p>
      </dgm:t>
    </dgm:pt>
    <dgm:pt modelId="{B368AD5D-AA77-9442-8673-AF9933230216}">
      <dgm:prSet phldrT="[Text]"/>
      <dgm:spPr/>
      <dgm:t>
        <a:bodyPr/>
        <a:lstStyle/>
        <a:p>
          <a:r>
            <a:rPr lang="en-US" dirty="0"/>
            <a:t>Knowledge</a:t>
          </a:r>
        </a:p>
      </dgm:t>
    </dgm:pt>
    <dgm:pt modelId="{6622A7DC-4E00-3646-BE84-6F407289D1AD}" type="parTrans" cxnId="{D368D1BD-FE92-5A49-9CB7-042933DC1404}">
      <dgm:prSet/>
      <dgm:spPr/>
      <dgm:t>
        <a:bodyPr/>
        <a:lstStyle/>
        <a:p>
          <a:endParaRPr lang="en-US"/>
        </a:p>
      </dgm:t>
    </dgm:pt>
    <dgm:pt modelId="{0545EF5C-481B-0345-8AFF-8E2A48DD853B}" type="sibTrans" cxnId="{D368D1BD-FE92-5A49-9CB7-042933DC1404}">
      <dgm:prSet/>
      <dgm:spPr/>
      <dgm:t>
        <a:bodyPr/>
        <a:lstStyle/>
        <a:p>
          <a:endParaRPr lang="en-US"/>
        </a:p>
      </dgm:t>
    </dgm:pt>
    <dgm:pt modelId="{A652B777-76F6-6944-83E6-A29AEBBF5E25}">
      <dgm:prSet phldrT="[Text]"/>
      <dgm:spPr/>
      <dgm:t>
        <a:bodyPr/>
        <a:lstStyle/>
        <a:p>
          <a:r>
            <a:rPr lang="en-US" dirty="0"/>
            <a:t>Conscience</a:t>
          </a:r>
        </a:p>
      </dgm:t>
    </dgm:pt>
    <dgm:pt modelId="{0EE080DA-4073-BF48-9437-451F02D6FAA5}" type="parTrans" cxnId="{EA1FF486-3117-4A4F-8ABF-0A58CCD3E45F}">
      <dgm:prSet/>
      <dgm:spPr/>
      <dgm:t>
        <a:bodyPr/>
        <a:lstStyle/>
        <a:p>
          <a:endParaRPr lang="en-US"/>
        </a:p>
      </dgm:t>
    </dgm:pt>
    <dgm:pt modelId="{2146BEB2-8520-B447-89F6-CDED69C0E951}" type="sibTrans" cxnId="{EA1FF486-3117-4A4F-8ABF-0A58CCD3E45F}">
      <dgm:prSet/>
      <dgm:spPr/>
      <dgm:t>
        <a:bodyPr/>
        <a:lstStyle/>
        <a:p>
          <a:endParaRPr lang="en-US"/>
        </a:p>
      </dgm:t>
    </dgm:pt>
    <dgm:pt modelId="{C0034659-4406-B943-AB0E-68A3AE972482}" type="pres">
      <dgm:prSet presAssocID="{539DCBB9-07E0-314C-AE18-22BE808F0E69}" presName="compositeShape" presStyleCnt="0">
        <dgm:presLayoutVars>
          <dgm:chMax val="7"/>
          <dgm:dir/>
          <dgm:resizeHandles val="exact"/>
        </dgm:presLayoutVars>
      </dgm:prSet>
      <dgm:spPr/>
    </dgm:pt>
    <dgm:pt modelId="{F3F1C9F9-64AE-5B46-BA1F-979091FEE89B}" type="pres">
      <dgm:prSet presAssocID="{CF71C101-837E-BB49-AF05-F123164C9482}" presName="circ1" presStyleLbl="vennNode1" presStyleIdx="0" presStyleCnt="3"/>
      <dgm:spPr/>
    </dgm:pt>
    <dgm:pt modelId="{3E5E46B7-6123-F848-AA55-E4C941A76841}" type="pres">
      <dgm:prSet presAssocID="{CF71C101-837E-BB49-AF05-F123164C9482}" presName="circ1Tx" presStyleLbl="revTx" presStyleIdx="0" presStyleCnt="0">
        <dgm:presLayoutVars>
          <dgm:chMax val="0"/>
          <dgm:chPref val="0"/>
          <dgm:bulletEnabled val="1"/>
        </dgm:presLayoutVars>
      </dgm:prSet>
      <dgm:spPr/>
    </dgm:pt>
    <dgm:pt modelId="{1A03AFA7-431E-5348-8649-28523C699975}" type="pres">
      <dgm:prSet presAssocID="{B368AD5D-AA77-9442-8673-AF9933230216}" presName="circ2" presStyleLbl="vennNode1" presStyleIdx="1" presStyleCnt="3"/>
      <dgm:spPr/>
    </dgm:pt>
    <dgm:pt modelId="{8ECB190F-FD4A-9A41-B75E-E42C584C83A6}" type="pres">
      <dgm:prSet presAssocID="{B368AD5D-AA77-9442-8673-AF9933230216}" presName="circ2Tx" presStyleLbl="revTx" presStyleIdx="0" presStyleCnt="0">
        <dgm:presLayoutVars>
          <dgm:chMax val="0"/>
          <dgm:chPref val="0"/>
          <dgm:bulletEnabled val="1"/>
        </dgm:presLayoutVars>
      </dgm:prSet>
      <dgm:spPr/>
    </dgm:pt>
    <dgm:pt modelId="{DCA27650-B21C-D842-8494-B02ECB90A55F}" type="pres">
      <dgm:prSet presAssocID="{A652B777-76F6-6944-83E6-A29AEBBF5E25}" presName="circ3" presStyleLbl="vennNode1" presStyleIdx="2" presStyleCnt="3"/>
      <dgm:spPr/>
    </dgm:pt>
    <dgm:pt modelId="{0624AAD0-BDD6-5A4B-BD5F-E0B696BC141A}" type="pres">
      <dgm:prSet presAssocID="{A652B777-76F6-6944-83E6-A29AEBBF5E25}" presName="circ3Tx" presStyleLbl="revTx" presStyleIdx="0" presStyleCnt="0">
        <dgm:presLayoutVars>
          <dgm:chMax val="0"/>
          <dgm:chPref val="0"/>
          <dgm:bulletEnabled val="1"/>
        </dgm:presLayoutVars>
      </dgm:prSet>
      <dgm:spPr/>
    </dgm:pt>
  </dgm:ptLst>
  <dgm:cxnLst>
    <dgm:cxn modelId="{BBC33E29-B4F1-E44D-8280-D61CAB208C03}" srcId="{539DCBB9-07E0-314C-AE18-22BE808F0E69}" destId="{CF71C101-837E-BB49-AF05-F123164C9482}" srcOrd="0" destOrd="0" parTransId="{B1F9E8EA-650E-7F47-AC4C-D7B857F3FD27}" sibTransId="{B6773E6B-941B-0F42-9ED7-4C38AA219711}"/>
    <dgm:cxn modelId="{20FB0552-7909-6345-9193-F7A9EBDFB97E}" type="presOf" srcId="{CF71C101-837E-BB49-AF05-F123164C9482}" destId="{F3F1C9F9-64AE-5B46-BA1F-979091FEE89B}" srcOrd="0" destOrd="0" presId="urn:microsoft.com/office/officeart/2005/8/layout/venn1"/>
    <dgm:cxn modelId="{1408E256-ADFF-2F47-9616-3429FE674D31}" type="presOf" srcId="{A652B777-76F6-6944-83E6-A29AEBBF5E25}" destId="{DCA27650-B21C-D842-8494-B02ECB90A55F}" srcOrd="0" destOrd="0" presId="urn:microsoft.com/office/officeart/2005/8/layout/venn1"/>
    <dgm:cxn modelId="{EA1FF486-3117-4A4F-8ABF-0A58CCD3E45F}" srcId="{539DCBB9-07E0-314C-AE18-22BE808F0E69}" destId="{A652B777-76F6-6944-83E6-A29AEBBF5E25}" srcOrd="2" destOrd="0" parTransId="{0EE080DA-4073-BF48-9437-451F02D6FAA5}" sibTransId="{2146BEB2-8520-B447-89F6-CDED69C0E951}"/>
    <dgm:cxn modelId="{D531458D-573E-7844-8460-44F84E262C8B}" type="presOf" srcId="{539DCBB9-07E0-314C-AE18-22BE808F0E69}" destId="{C0034659-4406-B943-AB0E-68A3AE972482}" srcOrd="0" destOrd="0" presId="urn:microsoft.com/office/officeart/2005/8/layout/venn1"/>
    <dgm:cxn modelId="{FCFA7698-79AD-5D45-8B64-4AFA545355C1}" type="presOf" srcId="{B368AD5D-AA77-9442-8673-AF9933230216}" destId="{1A03AFA7-431E-5348-8649-28523C699975}" srcOrd="0" destOrd="0" presId="urn:microsoft.com/office/officeart/2005/8/layout/venn1"/>
    <dgm:cxn modelId="{054711AC-CEC7-0B43-BEE1-7388EB756641}" type="presOf" srcId="{B368AD5D-AA77-9442-8673-AF9933230216}" destId="{8ECB190F-FD4A-9A41-B75E-E42C584C83A6}" srcOrd="1" destOrd="0" presId="urn:microsoft.com/office/officeart/2005/8/layout/venn1"/>
    <dgm:cxn modelId="{D368D1BD-FE92-5A49-9CB7-042933DC1404}" srcId="{539DCBB9-07E0-314C-AE18-22BE808F0E69}" destId="{B368AD5D-AA77-9442-8673-AF9933230216}" srcOrd="1" destOrd="0" parTransId="{6622A7DC-4E00-3646-BE84-6F407289D1AD}" sibTransId="{0545EF5C-481B-0345-8AFF-8E2A48DD853B}"/>
    <dgm:cxn modelId="{ADAF49EA-93DA-1C44-99D0-6803690DB684}" type="presOf" srcId="{A652B777-76F6-6944-83E6-A29AEBBF5E25}" destId="{0624AAD0-BDD6-5A4B-BD5F-E0B696BC141A}" srcOrd="1" destOrd="0" presId="urn:microsoft.com/office/officeart/2005/8/layout/venn1"/>
    <dgm:cxn modelId="{D287A0F1-777E-5247-8E57-E119DBD2A7BC}" type="presOf" srcId="{CF71C101-837E-BB49-AF05-F123164C9482}" destId="{3E5E46B7-6123-F848-AA55-E4C941A76841}" srcOrd="1" destOrd="0" presId="urn:microsoft.com/office/officeart/2005/8/layout/venn1"/>
    <dgm:cxn modelId="{08E88959-1008-0247-AB0F-01A96EB6648A}" type="presParOf" srcId="{C0034659-4406-B943-AB0E-68A3AE972482}" destId="{F3F1C9F9-64AE-5B46-BA1F-979091FEE89B}" srcOrd="0" destOrd="0" presId="urn:microsoft.com/office/officeart/2005/8/layout/venn1"/>
    <dgm:cxn modelId="{A19DF409-47CC-7D43-B98F-D99DBCAB06B2}" type="presParOf" srcId="{C0034659-4406-B943-AB0E-68A3AE972482}" destId="{3E5E46B7-6123-F848-AA55-E4C941A76841}" srcOrd="1" destOrd="0" presId="urn:microsoft.com/office/officeart/2005/8/layout/venn1"/>
    <dgm:cxn modelId="{2D3855A5-EF2F-9B4D-BD92-8456A54BE240}" type="presParOf" srcId="{C0034659-4406-B943-AB0E-68A3AE972482}" destId="{1A03AFA7-431E-5348-8649-28523C699975}" srcOrd="2" destOrd="0" presId="urn:microsoft.com/office/officeart/2005/8/layout/venn1"/>
    <dgm:cxn modelId="{DFF4787B-B009-474F-ABE2-C57F7E7A389A}" type="presParOf" srcId="{C0034659-4406-B943-AB0E-68A3AE972482}" destId="{8ECB190F-FD4A-9A41-B75E-E42C584C83A6}" srcOrd="3" destOrd="0" presId="urn:microsoft.com/office/officeart/2005/8/layout/venn1"/>
    <dgm:cxn modelId="{C29272CC-1827-2B4F-AB47-A245BC2E74DD}" type="presParOf" srcId="{C0034659-4406-B943-AB0E-68A3AE972482}" destId="{DCA27650-B21C-D842-8494-B02ECB90A55F}" srcOrd="4" destOrd="0" presId="urn:microsoft.com/office/officeart/2005/8/layout/venn1"/>
    <dgm:cxn modelId="{A1E7B485-AB68-9B48-A330-F8CE24C9FD64}" type="presParOf" srcId="{C0034659-4406-B943-AB0E-68A3AE972482}" destId="{0624AAD0-BDD6-5A4B-BD5F-E0B696BC141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1C9F9-64AE-5B46-BA1F-979091FEE89B}">
      <dsp:nvSpPr>
        <dsp:cNvPr id="0" name=""/>
        <dsp:cNvSpPr/>
      </dsp:nvSpPr>
      <dsp:spPr>
        <a:xfrm>
          <a:off x="2658917" y="47480"/>
          <a:ext cx="2279073" cy="2279073"/>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Experience</a:t>
          </a:r>
        </a:p>
      </dsp:txBody>
      <dsp:txXfrm>
        <a:off x="2962794" y="446318"/>
        <a:ext cx="1671320" cy="1025582"/>
      </dsp:txXfrm>
    </dsp:sp>
    <dsp:sp modelId="{1A03AFA7-431E-5348-8649-28523C699975}">
      <dsp:nvSpPr>
        <dsp:cNvPr id="0" name=""/>
        <dsp:cNvSpPr/>
      </dsp:nvSpPr>
      <dsp:spPr>
        <a:xfrm>
          <a:off x="3481283" y="1471901"/>
          <a:ext cx="2279073" cy="2279073"/>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Knowledge</a:t>
          </a:r>
        </a:p>
      </dsp:txBody>
      <dsp:txXfrm>
        <a:off x="4178300" y="2060661"/>
        <a:ext cx="1367443" cy="1253490"/>
      </dsp:txXfrm>
    </dsp:sp>
    <dsp:sp modelId="{DCA27650-B21C-D842-8494-B02ECB90A55F}">
      <dsp:nvSpPr>
        <dsp:cNvPr id="0" name=""/>
        <dsp:cNvSpPr/>
      </dsp:nvSpPr>
      <dsp:spPr>
        <a:xfrm>
          <a:off x="1836552" y="1471901"/>
          <a:ext cx="2279073" cy="2279073"/>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Conscience</a:t>
          </a:r>
        </a:p>
      </dsp:txBody>
      <dsp:txXfrm>
        <a:off x="2051165" y="2060661"/>
        <a:ext cx="1367443" cy="125349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The Bible 101 Instructor Guide</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C127D0-88C1-D44A-9C61-095EE7460953}" type="datetimeFigureOut">
              <a:rPr lang="en-US" smtClean="0"/>
              <a:t>4/24/20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0719E6-1F85-AD4E-B845-81AD3277C665}" type="slidenum">
              <a:rPr lang="en-US" smtClean="0"/>
              <a:t>‹#›</a:t>
            </a:fld>
            <a:endParaRPr lang="en-US" dirty="0"/>
          </a:p>
        </p:txBody>
      </p:sp>
    </p:spTree>
    <p:extLst>
      <p:ext uri="{BB962C8B-B14F-4D97-AF65-F5344CB8AC3E}">
        <p14:creationId xmlns:p14="http://schemas.microsoft.com/office/powerpoint/2010/main" val="16815354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The Bible 101 Instructor Guide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79D50D-810B-1549-BBD5-34FC79FFE36C}" type="datetimeFigureOut">
              <a:rPr lang="en-US" smtClean="0"/>
              <a:t>4/24/20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7E24D1-BA45-7043-BCF8-BD8422989279}" type="slidenum">
              <a:rPr lang="en-US" smtClean="0"/>
              <a:t>‹#›</a:t>
            </a:fld>
            <a:endParaRPr lang="en-US" dirty="0"/>
          </a:p>
        </p:txBody>
      </p:sp>
    </p:spTree>
    <p:extLst>
      <p:ext uri="{BB962C8B-B14F-4D97-AF65-F5344CB8AC3E}">
        <p14:creationId xmlns:p14="http://schemas.microsoft.com/office/powerpoint/2010/main" val="38489134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Formally</a:t>
            </a:r>
            <a:r>
              <a:rPr lang="en-US" sz="1600" baseline="0" dirty="0">
                <a:solidFill>
                  <a:srgbClr val="000000"/>
                </a:solidFill>
              </a:rPr>
              <a:t> introduce yourself if needed.</a:t>
            </a:r>
            <a:endParaRPr lang="en-US" sz="1600" dirty="0">
              <a:solidFill>
                <a:srgbClr val="000000"/>
              </a:solidFill>
            </a:endParaRPr>
          </a:p>
          <a:p>
            <a:endParaRPr lang="en-US" sz="1600" dirty="0">
              <a:solidFill>
                <a:srgbClr val="000000"/>
              </a:solidFill>
            </a:endParaRPr>
          </a:p>
          <a:p>
            <a:r>
              <a:rPr lang="en-US" sz="1600" dirty="0">
                <a:solidFill>
                  <a:srgbClr val="000000"/>
                </a:solidFill>
              </a:rPr>
              <a:t>Make sure everyone has</a:t>
            </a:r>
            <a:r>
              <a:rPr lang="en-US" sz="1600" baseline="0" dirty="0">
                <a:solidFill>
                  <a:srgbClr val="000000"/>
                </a:solidFill>
              </a:rPr>
              <a:t> their notes sheet, pen, and Bible.</a:t>
            </a:r>
          </a:p>
          <a:p>
            <a:endParaRPr lang="en-US" sz="1600" dirty="0">
              <a:solidFill>
                <a:srgbClr val="000000"/>
              </a:solidFill>
            </a:endParaRPr>
          </a:p>
          <a:p>
            <a:r>
              <a:rPr lang="en-US" sz="1600" dirty="0">
                <a:solidFill>
                  <a:srgbClr val="000000"/>
                </a:solidFill>
              </a:rPr>
              <a:t>Open with prayer:</a:t>
            </a:r>
          </a:p>
          <a:p>
            <a:endParaRPr lang="en-US" sz="1600" dirty="0">
              <a:solidFill>
                <a:srgbClr val="000000"/>
              </a:solidFill>
            </a:endParaRPr>
          </a:p>
          <a:p>
            <a:r>
              <a:rPr lang="en-US" sz="1600" b="0" i="0" u="none" strike="noStrike" kern="1200" baseline="0" dirty="0">
                <a:solidFill>
                  <a:schemeClr val="tx1"/>
                </a:solidFill>
              </a:rPr>
              <a:t>Father, we thank you for the opportunity to study your Word today. Our hearts are open and our minds are alert. We humbly ask you to open our eyes that we may understand the message you have sent to us, and give us a heart to obey it to the best of our ability. In Jesus’ name we pray, amen.</a:t>
            </a:r>
            <a:endParaRPr lang="en-US" sz="1600" dirty="0">
              <a:solidFill>
                <a:schemeClr val="tx1"/>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a:t>
            </a:fld>
            <a:endParaRPr lang="en-US" dirty="0"/>
          </a:p>
        </p:txBody>
      </p:sp>
    </p:spTree>
    <p:extLst>
      <p:ext uri="{BB962C8B-B14F-4D97-AF65-F5344CB8AC3E}">
        <p14:creationId xmlns:p14="http://schemas.microsoft.com/office/powerpoint/2010/main" val="223146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A scribe</a:t>
            </a:r>
            <a:r>
              <a:rPr lang="en-US" sz="1600" baseline="0" dirty="0">
                <a:solidFill>
                  <a:srgbClr val="000000"/>
                </a:solidFill>
              </a:rPr>
              <a:t> was a person whose job was to copy sacred scrolls with accuracy and legibility.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rgbClr val="000000"/>
                </a:solidFill>
              </a:rPr>
              <a:t>The job was done by hand and by candlelight and was very tedious.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rgbClr val="000000"/>
                </a:solidFill>
              </a:rPr>
              <a:t>The work of a scribe was then checked for accuracy before the copy was considered complete.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rgbClr val="000000"/>
                </a:solidFill>
              </a:rPr>
              <a:t>This is how sacred scrolls were copied in the ancient world.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rgbClr val="000000"/>
                </a:solidFill>
              </a:rPr>
              <a:t>There are some discrepancies that have been discovered but they are minimal and well documented.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rgbClr val="000000"/>
                </a:solidFill>
              </a:rPr>
              <a:t>There was also the issue of languages…</a:t>
            </a:r>
          </a:p>
        </p:txBody>
      </p:sp>
      <p:sp>
        <p:nvSpPr>
          <p:cNvPr id="4" name="Slide Number Placeholder 3"/>
          <p:cNvSpPr>
            <a:spLocks noGrp="1"/>
          </p:cNvSpPr>
          <p:nvPr>
            <p:ph type="sldNum" sz="quarter" idx="10"/>
          </p:nvPr>
        </p:nvSpPr>
        <p:spPr/>
        <p:txBody>
          <a:bodyPr/>
          <a:lstStyle/>
          <a:p>
            <a:fld id="{347E24D1-BA45-7043-BCF8-BD8422989279}" type="slidenum">
              <a:rPr lang="en-US" smtClean="0"/>
              <a:t>10</a:t>
            </a:fld>
            <a:endParaRPr lang="en-US" dirty="0"/>
          </a:p>
        </p:txBody>
      </p:sp>
    </p:spTree>
    <p:extLst>
      <p:ext uri="{BB962C8B-B14F-4D97-AF65-F5344CB8AC3E}">
        <p14:creationId xmlns:p14="http://schemas.microsoft.com/office/powerpoint/2010/main" val="253365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The Old Testament was written mostly in Hebrew, and the New Testament in Greek.</a:t>
            </a:r>
          </a:p>
          <a:p>
            <a:endParaRPr lang="en-US" sz="1600" dirty="0">
              <a:solidFill>
                <a:srgbClr val="000000"/>
              </a:solidFill>
            </a:endParaRPr>
          </a:p>
          <a:p>
            <a:r>
              <a:rPr lang="en-US" sz="1600" dirty="0">
                <a:solidFill>
                  <a:srgbClr val="000000"/>
                </a:solidFill>
              </a:rPr>
              <a:t>There were three things that prevented people from being able to read the Bible:</a:t>
            </a:r>
          </a:p>
          <a:p>
            <a:endParaRPr lang="en-US" sz="1600" dirty="0">
              <a:solidFill>
                <a:srgbClr val="000000"/>
              </a:solidFill>
            </a:endParaRPr>
          </a:p>
          <a:p>
            <a:pPr marL="171450" indent="-171450">
              <a:buFont typeface="Arial"/>
              <a:buChar char="•"/>
            </a:pPr>
            <a:r>
              <a:rPr lang="en-US" sz="1600" b="1" dirty="0">
                <a:solidFill>
                  <a:srgbClr val="000000"/>
                </a:solidFill>
              </a:rPr>
              <a:t>Illiteracy</a:t>
            </a:r>
            <a:r>
              <a:rPr lang="en-US" sz="1600" b="1" baseline="0" dirty="0">
                <a:solidFill>
                  <a:srgbClr val="000000"/>
                </a:solidFill>
              </a:rPr>
              <a:t> or lack of translation </a:t>
            </a:r>
            <a:r>
              <a:rPr lang="en-US" sz="1600" baseline="0" dirty="0">
                <a:solidFill>
                  <a:srgbClr val="000000"/>
                </a:solidFill>
              </a:rPr>
              <a:t>– Couldn’t read Hebrew, Greek, or Latin.</a:t>
            </a:r>
          </a:p>
          <a:p>
            <a:pPr marL="171450" indent="-171450">
              <a:buFont typeface="Arial"/>
              <a:buChar char="•"/>
            </a:pPr>
            <a:endParaRPr lang="en-US" sz="1600" baseline="0" dirty="0">
              <a:solidFill>
                <a:srgbClr val="000000"/>
              </a:solidFill>
            </a:endParaRPr>
          </a:p>
          <a:p>
            <a:pPr marL="171450" indent="-171450">
              <a:buFont typeface="Arial"/>
              <a:buChar char="•"/>
            </a:pPr>
            <a:r>
              <a:rPr lang="en-US" sz="1600" b="1" baseline="0" dirty="0">
                <a:solidFill>
                  <a:srgbClr val="000000"/>
                </a:solidFill>
              </a:rPr>
              <a:t>Scarcity</a:t>
            </a:r>
            <a:r>
              <a:rPr lang="en-US" sz="1600" baseline="0" dirty="0">
                <a:solidFill>
                  <a:srgbClr val="000000"/>
                </a:solidFill>
              </a:rPr>
              <a:t> - No printing press for mass production.</a:t>
            </a:r>
          </a:p>
          <a:p>
            <a:pPr marL="171450" indent="-171450">
              <a:buFont typeface="Arial"/>
              <a:buChar char="•"/>
            </a:pPr>
            <a:endParaRPr lang="en-US" sz="1600" baseline="0" dirty="0">
              <a:solidFill>
                <a:srgbClr val="000000"/>
              </a:solidFill>
            </a:endParaRPr>
          </a:p>
          <a:p>
            <a:pPr marL="171450" indent="-171450">
              <a:buFont typeface="Arial"/>
              <a:buChar char="•"/>
            </a:pPr>
            <a:r>
              <a:rPr lang="en-US" sz="1600" b="1" baseline="0" dirty="0">
                <a:solidFill>
                  <a:srgbClr val="000000"/>
                </a:solidFill>
              </a:rPr>
              <a:t>Institutional Control </a:t>
            </a:r>
            <a:r>
              <a:rPr lang="en-US" sz="1600" baseline="0" dirty="0">
                <a:solidFill>
                  <a:srgbClr val="000000"/>
                </a:solidFill>
              </a:rPr>
              <a:t>– Bibles were costly</a:t>
            </a:r>
            <a:r>
              <a:rPr lang="en-US" sz="1600" dirty="0">
                <a:solidFill>
                  <a:srgbClr val="000000"/>
                </a:solidFill>
              </a:rPr>
              <a:t> and owned by the Catholic church</a:t>
            </a:r>
            <a:r>
              <a:rPr lang="en-US" sz="1600" baseline="0" dirty="0">
                <a:solidFill>
                  <a:srgbClr val="000000"/>
                </a:solidFill>
              </a:rPr>
              <a:t>.</a:t>
            </a:r>
          </a:p>
        </p:txBody>
      </p:sp>
      <p:sp>
        <p:nvSpPr>
          <p:cNvPr id="4" name="Slide Number Placeholder 3"/>
          <p:cNvSpPr>
            <a:spLocks noGrp="1"/>
          </p:cNvSpPr>
          <p:nvPr>
            <p:ph type="sldNum" sz="quarter" idx="10"/>
          </p:nvPr>
        </p:nvSpPr>
        <p:spPr/>
        <p:txBody>
          <a:bodyPr/>
          <a:lstStyle/>
          <a:p>
            <a:fld id="{347E24D1-BA45-7043-BCF8-BD8422989279}" type="slidenum">
              <a:rPr lang="en-US" smtClean="0"/>
              <a:t>11</a:t>
            </a:fld>
            <a:endParaRPr lang="en-US" dirty="0"/>
          </a:p>
        </p:txBody>
      </p:sp>
    </p:spTree>
    <p:extLst>
      <p:ext uri="{BB962C8B-B14F-4D97-AF65-F5344CB8AC3E}">
        <p14:creationId xmlns:p14="http://schemas.microsoft.com/office/powerpoint/2010/main" val="3441586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The invention of the printing press and translation into common languages made the Bible accessible to millions.</a:t>
            </a:r>
            <a:endParaRPr lang="en-US" sz="1600" b="1" dirty="0">
              <a:solidFill>
                <a:srgbClr val="000000"/>
              </a:solidFill>
            </a:endParaRP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In the</a:t>
            </a:r>
            <a:r>
              <a:rPr lang="en-US" sz="1600" baseline="0" dirty="0">
                <a:solidFill>
                  <a:srgbClr val="000000"/>
                </a:solidFill>
              </a:rPr>
              <a:t> 1500’s William Tyndale translated the Bible into English.</a:t>
            </a:r>
          </a:p>
          <a:p>
            <a:pPr marL="742950" lvl="1" indent="-285750">
              <a:buFont typeface="Arial"/>
              <a:buChar char="•"/>
            </a:pPr>
            <a:r>
              <a:rPr lang="en-US" sz="1600" baseline="0" dirty="0">
                <a:solidFill>
                  <a:srgbClr val="000000"/>
                </a:solidFill>
              </a:rPr>
              <a:t>He was strangled and burned at the stake.</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John Gutenberg invented the printing press in 1450.</a:t>
            </a:r>
          </a:p>
          <a:p>
            <a:pPr marL="742950" lvl="1" indent="-285750">
              <a:buFont typeface="Arial"/>
              <a:buChar char="•"/>
            </a:pPr>
            <a:r>
              <a:rPr lang="en-US" sz="1600" baseline="0" dirty="0">
                <a:solidFill>
                  <a:srgbClr val="000000"/>
                </a:solidFill>
              </a:rPr>
              <a:t>First version printed was the Latin Vulgate.</a:t>
            </a:r>
          </a:p>
        </p:txBody>
      </p:sp>
      <p:sp>
        <p:nvSpPr>
          <p:cNvPr id="4" name="Slide Number Placeholder 3"/>
          <p:cNvSpPr>
            <a:spLocks noGrp="1"/>
          </p:cNvSpPr>
          <p:nvPr>
            <p:ph type="sldNum" sz="quarter" idx="10"/>
          </p:nvPr>
        </p:nvSpPr>
        <p:spPr/>
        <p:txBody>
          <a:bodyPr/>
          <a:lstStyle/>
          <a:p>
            <a:fld id="{347E24D1-BA45-7043-BCF8-BD8422989279}" type="slidenum">
              <a:rPr lang="en-US" smtClean="0"/>
              <a:t>12</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a:solidFill>
                  <a:srgbClr val="000000"/>
                </a:solidFill>
              </a:rPr>
              <a:t>This is a picture of one of the remaining rare Gutenberg Bibles. (Latin translation)</a:t>
            </a:r>
          </a:p>
          <a:p>
            <a:endParaRPr lang="en-US" sz="1600" baseline="0" dirty="0">
              <a:solidFill>
                <a:srgbClr val="000000"/>
              </a:solidFill>
            </a:endParaRPr>
          </a:p>
          <a:p>
            <a:r>
              <a:rPr lang="en-US" sz="1600" baseline="0" dirty="0">
                <a:solidFill>
                  <a:srgbClr val="000000"/>
                </a:solidFill>
              </a:rPr>
              <a:t>In 1611, the King James version of the Bible was completed.</a:t>
            </a:r>
          </a:p>
          <a:p>
            <a:endParaRPr lang="en-US" sz="1600" baseline="0" dirty="0">
              <a:solidFill>
                <a:srgbClr val="000000"/>
              </a:solidFill>
            </a:endParaRPr>
          </a:p>
          <a:p>
            <a:r>
              <a:rPr lang="en-US" sz="1600" baseline="0" dirty="0">
                <a:solidFill>
                  <a:srgbClr val="000000"/>
                </a:solidFill>
              </a:rPr>
              <a:t>The King of England (King James I) commissioned it’s translation.</a:t>
            </a:r>
          </a:p>
          <a:p>
            <a:endParaRPr lang="en-US" sz="1600" baseline="0" dirty="0">
              <a:solidFill>
                <a:srgbClr val="000000"/>
              </a:solidFill>
            </a:endParaRPr>
          </a:p>
          <a:p>
            <a:r>
              <a:rPr lang="en-US" sz="1600" baseline="0" dirty="0">
                <a:solidFill>
                  <a:srgbClr val="000000"/>
                </a:solidFill>
              </a:rPr>
              <a:t>The 1611 KJV was the predecessor of the modern Bible we use today.</a:t>
            </a:r>
          </a:p>
          <a:p>
            <a:endParaRPr lang="en-US" sz="1200" baseline="0" dirty="0">
              <a:solidFill>
                <a:srgbClr val="000000"/>
              </a:solidFill>
            </a:endParaRPr>
          </a:p>
          <a:p>
            <a:endParaRPr lang="en-US" sz="1200" baseline="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13</a:t>
            </a:fld>
            <a:endParaRPr lang="en-US" dirty="0"/>
          </a:p>
        </p:txBody>
      </p:sp>
    </p:spTree>
    <p:extLst>
      <p:ext uri="{BB962C8B-B14F-4D97-AF65-F5344CB8AC3E}">
        <p14:creationId xmlns:p14="http://schemas.microsoft.com/office/powerpoint/2010/main" val="2375138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It is important that you use a Bible translation</a:t>
            </a:r>
            <a:r>
              <a:rPr lang="en-US" sz="1600" b="1" baseline="0" dirty="0">
                <a:solidFill>
                  <a:srgbClr val="000000"/>
                </a:solidFill>
                <a:cs typeface="Calibri Light"/>
              </a:rPr>
              <a:t> </a:t>
            </a:r>
            <a:r>
              <a:rPr lang="en-US" sz="1600" b="1" dirty="0">
                <a:solidFill>
                  <a:srgbClr val="000000"/>
                </a:solidFill>
                <a:cs typeface="Calibri Light"/>
              </a:rPr>
              <a:t>you can understand and is translated accurately.</a:t>
            </a:r>
          </a:p>
          <a:p>
            <a:pPr marL="171450" indent="-171450">
              <a:buFont typeface="Arial"/>
              <a:buChar char="•"/>
            </a:pPr>
            <a:endParaRPr lang="en-US" sz="1600" dirty="0">
              <a:solidFill>
                <a:srgbClr val="000000"/>
              </a:solidFill>
            </a:endParaRPr>
          </a:p>
          <a:p>
            <a:pPr marL="171450" indent="-171450">
              <a:buFont typeface="Arial"/>
              <a:buChar char="•"/>
            </a:pPr>
            <a:r>
              <a:rPr lang="en-US" sz="1600" dirty="0">
                <a:solidFill>
                  <a:srgbClr val="000000"/>
                </a:solidFill>
              </a:rPr>
              <a:t>Do research to verify the source of the translation.</a:t>
            </a:r>
          </a:p>
          <a:p>
            <a:pPr marL="171450" indent="-171450">
              <a:buFont typeface="Arial"/>
              <a:buChar char="•"/>
            </a:pPr>
            <a:endParaRPr lang="en-US" sz="1600" dirty="0">
              <a:solidFill>
                <a:srgbClr val="000000"/>
              </a:solidFill>
            </a:endParaRPr>
          </a:p>
          <a:p>
            <a:pPr marL="171450" indent="-171450">
              <a:buFont typeface="Arial"/>
              <a:buChar char="•"/>
            </a:pPr>
            <a:r>
              <a:rPr lang="en-US" sz="1600" dirty="0">
                <a:solidFill>
                  <a:srgbClr val="000000"/>
                </a:solidFill>
              </a:rPr>
              <a:t>NLT, ESV, NIV</a:t>
            </a:r>
            <a:r>
              <a:rPr lang="en-US" sz="1600" baseline="0" dirty="0">
                <a:solidFill>
                  <a:srgbClr val="000000"/>
                </a:solidFill>
              </a:rPr>
              <a:t> are good translations to read and study.</a:t>
            </a:r>
          </a:p>
          <a:p>
            <a:pPr marL="171450" indent="-171450">
              <a:buFont typeface="Arial"/>
              <a:buChar char="•"/>
            </a:pPr>
            <a:endParaRPr lang="en-US" sz="1600" baseline="0" dirty="0">
              <a:solidFill>
                <a:srgbClr val="000000"/>
              </a:solidFill>
            </a:endParaRPr>
          </a:p>
          <a:p>
            <a:pPr marL="171450" indent="-171450">
              <a:buFont typeface="Arial"/>
              <a:buChar char="•"/>
            </a:pPr>
            <a:r>
              <a:rPr lang="en-US" sz="1600" baseline="0" dirty="0">
                <a:solidFill>
                  <a:srgbClr val="000000"/>
                </a:solidFill>
              </a:rPr>
              <a:t>Avoid “fad” translations that may be illegitimate.</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14</a:t>
            </a:fld>
            <a:endParaRPr lang="en-US" dirty="0"/>
          </a:p>
        </p:txBody>
      </p:sp>
    </p:spTree>
    <p:extLst>
      <p:ext uri="{BB962C8B-B14F-4D97-AF65-F5344CB8AC3E}">
        <p14:creationId xmlns:p14="http://schemas.microsoft.com/office/powerpoint/2010/main" val="344158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242460"/>
          </a:xfrm>
        </p:spPr>
        <p:txBody>
          <a:bodyPr/>
          <a:lstStyle/>
          <a:p>
            <a:r>
              <a:rPr lang="en-US" sz="1600" dirty="0">
                <a:solidFill>
                  <a:srgbClr val="000000"/>
                </a:solidFill>
              </a:rPr>
              <a:t>Explain the story of the Dead Sea Scrolls:</a:t>
            </a:r>
          </a:p>
          <a:p>
            <a:endParaRPr lang="en-US" sz="1600" dirty="0">
              <a:solidFill>
                <a:srgbClr val="000000"/>
              </a:solidFill>
            </a:endParaRPr>
          </a:p>
          <a:p>
            <a:pPr marL="171450" indent="-171450">
              <a:buFont typeface="Arial"/>
              <a:buChar char="•"/>
            </a:pPr>
            <a:r>
              <a:rPr lang="en-US" sz="1600" dirty="0">
                <a:solidFill>
                  <a:srgbClr val="000000"/>
                </a:solidFill>
              </a:rPr>
              <a:t>Found in 1946 in a cave in Qumran near the Dead Sea. </a:t>
            </a:r>
          </a:p>
          <a:p>
            <a:pPr marL="171450" indent="-171450">
              <a:buFont typeface="Arial"/>
              <a:buChar char="•"/>
            </a:pPr>
            <a:endParaRPr lang="en-US" sz="1600" dirty="0">
              <a:solidFill>
                <a:srgbClr val="000000"/>
              </a:solidFill>
            </a:endParaRPr>
          </a:p>
          <a:p>
            <a:pPr marL="171450" indent="-171450">
              <a:buFont typeface="Arial"/>
              <a:buChar char="•"/>
            </a:pPr>
            <a:r>
              <a:rPr lang="en-US" sz="1600" dirty="0">
                <a:solidFill>
                  <a:srgbClr val="000000"/>
                </a:solidFill>
              </a:rPr>
              <a:t>Previously, the earliest manuscript we had dated to the 1000 AD.</a:t>
            </a:r>
          </a:p>
          <a:p>
            <a:pPr marL="171450" indent="-171450">
              <a:buFont typeface="Arial"/>
              <a:buChar char="•"/>
            </a:pPr>
            <a:endParaRPr lang="en-US" sz="1600" dirty="0">
              <a:solidFill>
                <a:srgbClr val="000000"/>
              </a:solidFill>
            </a:endParaRPr>
          </a:p>
          <a:p>
            <a:pPr marL="171450" indent="-171450">
              <a:buFont typeface="Arial"/>
              <a:buChar char="•"/>
            </a:pPr>
            <a:r>
              <a:rPr lang="en-US" sz="1600" dirty="0">
                <a:solidFill>
                  <a:srgbClr val="000000"/>
                </a:solidFill>
              </a:rPr>
              <a:t>The</a:t>
            </a:r>
            <a:r>
              <a:rPr lang="en-US" sz="1600" baseline="0" dirty="0">
                <a:solidFill>
                  <a:srgbClr val="000000"/>
                </a:solidFill>
              </a:rPr>
              <a:t> Dead Sea Scrolls were 1000 years older!</a:t>
            </a:r>
          </a:p>
          <a:p>
            <a:pPr marL="171450" indent="-171450">
              <a:buFont typeface="Arial"/>
              <a:buChar char="•"/>
            </a:pPr>
            <a:endParaRPr lang="en-US" sz="1600" baseline="0" dirty="0">
              <a:solidFill>
                <a:srgbClr val="000000"/>
              </a:solidFill>
            </a:endParaRPr>
          </a:p>
          <a:p>
            <a:pPr marL="171450" indent="-171450">
              <a:buFont typeface="Arial"/>
              <a:buChar char="•"/>
            </a:pPr>
            <a:r>
              <a:rPr lang="en-US" sz="1600" baseline="0" dirty="0">
                <a:solidFill>
                  <a:srgbClr val="000000"/>
                </a:solidFill>
              </a:rPr>
              <a:t>They were virtually identical.</a:t>
            </a:r>
          </a:p>
          <a:p>
            <a:pPr marL="171450" indent="-171450">
              <a:buFont typeface="Arial"/>
              <a:buChar char="•"/>
            </a:pPr>
            <a:endParaRPr lang="en-US" sz="1600" baseline="0" dirty="0">
              <a:solidFill>
                <a:srgbClr val="000000"/>
              </a:solidFill>
            </a:endParaRPr>
          </a:p>
          <a:p>
            <a:pPr marL="171450" indent="-171450">
              <a:buFont typeface="Arial"/>
              <a:buChar char="•"/>
            </a:pPr>
            <a:r>
              <a:rPr lang="en-US" sz="1600" baseline="0" dirty="0">
                <a:solidFill>
                  <a:srgbClr val="000000"/>
                </a:solidFill>
              </a:rPr>
              <a:t>We have 28,000 manuscripts of the New Testament. </a:t>
            </a:r>
          </a:p>
          <a:p>
            <a:pPr marL="171450" indent="-171450">
              <a:buFont typeface="Arial"/>
              <a:buChar char="•"/>
            </a:pPr>
            <a:endParaRPr lang="en-US" sz="1600" baseline="0" dirty="0">
              <a:solidFill>
                <a:srgbClr val="000000"/>
              </a:solidFill>
            </a:endParaRPr>
          </a:p>
          <a:p>
            <a:pPr marL="171450" indent="-171450">
              <a:buFont typeface="Arial"/>
              <a:buChar char="•"/>
            </a:pPr>
            <a:r>
              <a:rPr lang="en-US" sz="1600" baseline="0" dirty="0">
                <a:solidFill>
                  <a:srgbClr val="000000"/>
                </a:solidFill>
              </a:rPr>
              <a:t>If someone tried to change it, if would have been discovered.</a:t>
            </a:r>
          </a:p>
          <a:p>
            <a:pPr marL="171450" indent="-171450">
              <a:buFont typeface="Arial"/>
              <a:buChar char="•"/>
            </a:pPr>
            <a:endParaRPr lang="en-US" sz="1600" dirty="0">
              <a:solidFill>
                <a:srgbClr val="000000"/>
              </a:solidFill>
            </a:endParaRPr>
          </a:p>
          <a:p>
            <a:pPr marL="171450" indent="-171450">
              <a:buFont typeface="Arial"/>
              <a:buChar char="•"/>
            </a:pPr>
            <a:r>
              <a:rPr lang="en-US" sz="1600" baseline="0" dirty="0">
                <a:solidFill>
                  <a:srgbClr val="000000"/>
                </a:solidFill>
              </a:rPr>
              <a:t>Considered one of the greatest archeological finds of modern times.</a:t>
            </a:r>
          </a:p>
        </p:txBody>
      </p:sp>
      <p:sp>
        <p:nvSpPr>
          <p:cNvPr id="4" name="Slide Number Placeholder 3"/>
          <p:cNvSpPr>
            <a:spLocks noGrp="1"/>
          </p:cNvSpPr>
          <p:nvPr>
            <p:ph type="sldNum" sz="quarter" idx="10"/>
          </p:nvPr>
        </p:nvSpPr>
        <p:spPr/>
        <p:txBody>
          <a:bodyPr/>
          <a:lstStyle/>
          <a:p>
            <a:fld id="{347E24D1-BA45-7043-BCF8-BD8422989279}" type="slidenum">
              <a:rPr lang="en-US" smtClean="0"/>
              <a:t>15</a:t>
            </a:fld>
            <a:endParaRPr lang="en-US" dirty="0"/>
          </a:p>
        </p:txBody>
      </p:sp>
    </p:spTree>
    <p:extLst>
      <p:ext uri="{BB962C8B-B14F-4D97-AF65-F5344CB8AC3E}">
        <p14:creationId xmlns:p14="http://schemas.microsoft.com/office/powerpoint/2010/main" val="395822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Considering the historical evidence, it is reasonable to believe the Bible is an accurate translation of the original writings and has been preserved through the ages of history.</a:t>
            </a:r>
          </a:p>
          <a:p>
            <a:endParaRPr lang="en-US" sz="1600" dirty="0">
              <a:solidFill>
                <a:srgbClr val="000000"/>
              </a:solidFill>
              <a:cs typeface="Calibri Light"/>
            </a:endParaRPr>
          </a:p>
          <a:p>
            <a:r>
              <a:rPr lang="en-US" sz="1600" dirty="0">
                <a:solidFill>
                  <a:srgbClr val="000000"/>
                </a:solidFill>
                <a:cs typeface="Calibri Light"/>
              </a:rPr>
              <a:t>Some</a:t>
            </a:r>
            <a:r>
              <a:rPr lang="en-US" sz="1600" baseline="0" dirty="0">
                <a:solidFill>
                  <a:srgbClr val="000000"/>
                </a:solidFill>
                <a:cs typeface="Calibri Light"/>
              </a:rPr>
              <a:t> people think the Bible contains a bunch of good stories that teach us about life but don</a:t>
            </a:r>
            <a:r>
              <a:rPr lang="fr-FR" sz="1600" baseline="0" dirty="0">
                <a:solidFill>
                  <a:srgbClr val="000000"/>
                </a:solidFill>
                <a:cs typeface="Calibri Light"/>
              </a:rPr>
              <a:t>’</a:t>
            </a:r>
            <a:r>
              <a:rPr lang="en-US" sz="1600" baseline="0" dirty="0">
                <a:solidFill>
                  <a:srgbClr val="000000"/>
                </a:solidFill>
                <a:cs typeface="Calibri Light"/>
              </a:rPr>
              <a:t>t really connect. </a:t>
            </a:r>
          </a:p>
          <a:p>
            <a:endParaRPr lang="en-US" sz="1600" baseline="0" dirty="0">
              <a:solidFill>
                <a:srgbClr val="000000"/>
              </a:solidFill>
              <a:cs typeface="Calibri Light"/>
            </a:endParaRPr>
          </a:p>
          <a:p>
            <a:r>
              <a:rPr lang="en-US" sz="1600" baseline="0" dirty="0">
                <a:solidFill>
                  <a:srgbClr val="000000"/>
                </a:solidFill>
                <a:cs typeface="Calibri Light"/>
              </a:rPr>
              <a:t>That’s not true either.</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16</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rgbClr val="000000"/>
                </a:solidFill>
                <a:cs typeface="Calibri Light"/>
              </a:rPr>
              <a:t>The Bible contains one story: </a:t>
            </a:r>
            <a:br>
              <a:rPr lang="en-US" sz="1600" b="0" dirty="0">
                <a:solidFill>
                  <a:srgbClr val="000000"/>
                </a:solidFill>
                <a:cs typeface="Calibri Light"/>
              </a:rPr>
            </a:br>
            <a:br>
              <a:rPr lang="en-US" sz="1600" b="1" dirty="0">
                <a:solidFill>
                  <a:srgbClr val="000000"/>
                </a:solidFill>
                <a:cs typeface="Calibri Light"/>
              </a:rPr>
            </a:br>
            <a:r>
              <a:rPr lang="en-US" sz="1600" b="1" dirty="0">
                <a:solidFill>
                  <a:srgbClr val="000000"/>
                </a:solidFill>
                <a:cs typeface="Calibri Light"/>
              </a:rPr>
              <a:t>Jesus is the Son of God who came and died for our sins so we can receive eternal life if we follow Him.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cs typeface="Calibri Light"/>
              </a:rPr>
              <a:t>There many characters and subplots, but this is the message of the entire Bible.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READ: </a:t>
            </a:r>
            <a:r>
              <a:rPr lang="en-US" sz="1600" b="0" dirty="0">
                <a:solidFill>
                  <a:srgbClr val="000000"/>
                </a:solidFill>
                <a:cs typeface="Calibri Light"/>
              </a:rPr>
              <a:t>John 3:16 (pg. 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READ:</a:t>
            </a:r>
            <a:r>
              <a:rPr lang="en-US" sz="1600" b="1" baseline="0" dirty="0">
                <a:solidFill>
                  <a:srgbClr val="000000"/>
                </a:solidFill>
                <a:cs typeface="Calibri Light"/>
              </a:rPr>
              <a:t> </a:t>
            </a:r>
            <a:r>
              <a:rPr lang="en-US" sz="1600" b="0" baseline="0" dirty="0">
                <a:solidFill>
                  <a:srgbClr val="000000"/>
                </a:solidFill>
                <a:cs typeface="Calibri Light"/>
              </a:rPr>
              <a:t>Mark 10:45 (pg. 12)</a:t>
            </a:r>
            <a:endParaRPr lang="en-US" sz="16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cs typeface="Calibri Light"/>
              </a:rPr>
              <a:t>Let’s start our study in the first book of the Bible:</a:t>
            </a:r>
            <a:r>
              <a:rPr lang="en-US" sz="1600" baseline="0" dirty="0">
                <a:solidFill>
                  <a:srgbClr val="000000"/>
                </a:solidFill>
                <a:cs typeface="Calibri Light"/>
              </a:rPr>
              <a:t> Genesis.</a:t>
            </a:r>
            <a:endParaRPr lang="en-US" sz="1600" dirty="0">
              <a:solidFill>
                <a:srgbClr val="000000"/>
              </a:solidFill>
              <a:cs typeface="Calibri Light"/>
            </a:endParaRPr>
          </a:p>
          <a:p>
            <a:endParaRPr lang="en-US" sz="1800" b="1"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17</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Genesis tells us about creation:</a:t>
            </a:r>
          </a:p>
          <a:p>
            <a:endParaRPr lang="en-US" sz="1600" dirty="0">
              <a:solidFill>
                <a:srgbClr val="000000"/>
              </a:solidFill>
            </a:endParaRPr>
          </a:p>
          <a:p>
            <a:pPr marL="171450" indent="-171450">
              <a:buFont typeface="Arial"/>
              <a:buChar char="•"/>
            </a:pPr>
            <a:r>
              <a:rPr lang="en-US" sz="1600" dirty="0">
                <a:solidFill>
                  <a:srgbClr val="000000"/>
                </a:solidFill>
              </a:rPr>
              <a:t>God created the universe in six days</a:t>
            </a:r>
            <a:r>
              <a:rPr lang="en-US" sz="1600" baseline="0" dirty="0">
                <a:solidFill>
                  <a:srgbClr val="000000"/>
                </a:solidFill>
              </a:rPr>
              <a:t> and rested on the seventh.</a:t>
            </a:r>
          </a:p>
          <a:p>
            <a:pPr marL="171450" indent="-171450">
              <a:buFont typeface="Arial"/>
              <a:buChar char="•"/>
            </a:pPr>
            <a:endParaRPr lang="en-US" sz="1600" baseline="0" dirty="0">
              <a:solidFill>
                <a:srgbClr val="000000"/>
              </a:solidFill>
            </a:endParaRPr>
          </a:p>
          <a:p>
            <a:pPr marL="171450" indent="-171450">
              <a:buFont typeface="Arial"/>
              <a:buChar char="•"/>
            </a:pPr>
            <a:r>
              <a:rPr lang="en-US" sz="1600" baseline="0" dirty="0">
                <a:solidFill>
                  <a:srgbClr val="000000"/>
                </a:solidFill>
              </a:rPr>
              <a:t>Explain how God created Adam:</a:t>
            </a:r>
          </a:p>
          <a:p>
            <a:pPr marL="742950" lvl="1" indent="-285750">
              <a:buFont typeface="Arial" charset="0"/>
              <a:buChar char="•"/>
            </a:pPr>
            <a:r>
              <a:rPr lang="en-US" sz="1600" b="1" baseline="0" dirty="0">
                <a:solidFill>
                  <a:srgbClr val="000000"/>
                </a:solidFill>
              </a:rPr>
              <a:t>Read: </a:t>
            </a:r>
            <a:r>
              <a:rPr lang="en-US" sz="1600" baseline="0" dirty="0">
                <a:solidFill>
                  <a:srgbClr val="000000"/>
                </a:solidFill>
              </a:rPr>
              <a:t>Genesis 2:7 (pg. 13)</a:t>
            </a:r>
          </a:p>
          <a:p>
            <a:pPr marL="742950" lvl="1" indent="-285750">
              <a:buFont typeface="Arial" charset="0"/>
              <a:buChar char="•"/>
            </a:pPr>
            <a:r>
              <a:rPr lang="en-US" sz="1600" baseline="0" dirty="0">
                <a:solidFill>
                  <a:srgbClr val="000000"/>
                </a:solidFill>
              </a:rPr>
              <a:t>Formed him from the dust. (body)</a:t>
            </a:r>
          </a:p>
          <a:p>
            <a:pPr marL="742950" lvl="1" indent="-285750">
              <a:buFont typeface="Arial" charset="0"/>
              <a:buChar char="•"/>
            </a:pPr>
            <a:r>
              <a:rPr lang="en-US" sz="1600" baseline="0" dirty="0">
                <a:solidFill>
                  <a:srgbClr val="000000"/>
                </a:solidFill>
              </a:rPr>
              <a:t>Breathed the breath of life into him. (spirit)</a:t>
            </a:r>
          </a:p>
          <a:p>
            <a:pPr marL="742950" lvl="1" indent="-285750">
              <a:buFont typeface="Arial" charset="0"/>
              <a:buChar char="•"/>
            </a:pPr>
            <a:r>
              <a:rPr lang="en-US" sz="1600" baseline="0" dirty="0">
                <a:solidFill>
                  <a:srgbClr val="000000"/>
                </a:solidFill>
              </a:rPr>
              <a:t>Man became a living soul.</a:t>
            </a:r>
          </a:p>
          <a:p>
            <a:pPr marL="742950" lvl="1" indent="-285750">
              <a:buFont typeface="Arial" charset="0"/>
              <a:buChar char="•"/>
            </a:pPr>
            <a:endParaRPr lang="en-US" sz="1600" baseline="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18</a:t>
            </a:fld>
            <a:endParaRPr lang="en-US" dirty="0"/>
          </a:p>
        </p:txBody>
      </p:sp>
    </p:spTree>
    <p:extLst>
      <p:ext uri="{BB962C8B-B14F-4D97-AF65-F5344CB8AC3E}">
        <p14:creationId xmlns:p14="http://schemas.microsoft.com/office/powerpoint/2010/main" val="1843144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charset="0"/>
              <a:buChar char="•"/>
            </a:pPr>
            <a:endParaRPr lang="en-US" sz="16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Human beings are made of three distinct parts: body, soul, and spirit.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1 Thessalonians 5:23 (pg.14):</a:t>
            </a:r>
          </a:p>
          <a:p>
            <a:r>
              <a:rPr lang="en-US" sz="1600" dirty="0"/>
              <a:t>Now may the God of peace make you holy in every way, and may your whole </a:t>
            </a:r>
            <a:r>
              <a:rPr lang="en-US" sz="1600" b="1" dirty="0"/>
              <a:t>spirit</a:t>
            </a:r>
            <a:r>
              <a:rPr lang="en-US" sz="1600" dirty="0"/>
              <a:t> and </a:t>
            </a:r>
            <a:r>
              <a:rPr lang="en-US" sz="1600" b="1" dirty="0"/>
              <a:t>soul</a:t>
            </a:r>
            <a:r>
              <a:rPr lang="en-US" sz="1600" dirty="0"/>
              <a:t> and </a:t>
            </a:r>
            <a:r>
              <a:rPr lang="en-US" sz="1600" b="1" dirty="0"/>
              <a:t>body</a:t>
            </a:r>
            <a:r>
              <a:rPr lang="en-US" sz="1600" dirty="0"/>
              <a:t> be kept blameless until our Lord Jesus Christ comes again.</a:t>
            </a:r>
          </a:p>
          <a:p>
            <a:endParaRPr lang="en-US" sz="1600" dirty="0">
              <a:solidFill>
                <a:srgbClr val="000000"/>
              </a:solidFill>
              <a:cs typeface="Calibri Light"/>
            </a:endParaRPr>
          </a:p>
          <a:p>
            <a:r>
              <a:rPr lang="en-US" sz="1600" dirty="0">
                <a:solidFill>
                  <a:srgbClr val="000000"/>
                </a:solidFill>
                <a:cs typeface="Calibri Light"/>
              </a:rPr>
              <a:t>Let’s take a closer look at the relationship between the body, soul,</a:t>
            </a:r>
            <a:r>
              <a:rPr lang="en-US" sz="1600" baseline="0" dirty="0">
                <a:solidFill>
                  <a:srgbClr val="000000"/>
                </a:solidFill>
                <a:cs typeface="Calibri Light"/>
              </a:rPr>
              <a:t> and spirit.</a:t>
            </a:r>
            <a:endParaRPr lang="en-US" sz="1600" dirty="0">
              <a:solidFill>
                <a:srgbClr val="000000"/>
              </a:solidFill>
              <a:cs typeface="Calibri Light"/>
            </a:endParaRPr>
          </a:p>
          <a:p>
            <a:endParaRPr lang="en-US" sz="18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19</a:t>
            </a:fld>
            <a:endParaRPr lang="en-US" dirty="0"/>
          </a:p>
        </p:txBody>
      </p:sp>
    </p:spTree>
    <p:extLst>
      <p:ext uri="{BB962C8B-B14F-4D97-AF65-F5344CB8AC3E}">
        <p14:creationId xmlns:p14="http://schemas.microsoft.com/office/powerpoint/2010/main" val="34415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rPr>
              <a:t>Have you ever</a:t>
            </a:r>
            <a:r>
              <a:rPr lang="en-US" sz="1400" baseline="0" dirty="0">
                <a:solidFill>
                  <a:srgbClr val="000000"/>
                </a:solidFill>
              </a:rPr>
              <a:t> tried to put together a jigsaw puzzle without the picture on the front of the box?</a:t>
            </a:r>
          </a:p>
          <a:p>
            <a:endParaRPr lang="en-US" sz="1400" baseline="0" dirty="0">
              <a:solidFill>
                <a:srgbClr val="000000"/>
              </a:solidFill>
            </a:endParaRPr>
          </a:p>
          <a:p>
            <a:pPr marL="171450" indent="-171450">
              <a:buFont typeface="Arial"/>
              <a:buChar char="•"/>
            </a:pPr>
            <a:r>
              <a:rPr lang="en-US" sz="1400" baseline="0" dirty="0">
                <a:solidFill>
                  <a:srgbClr val="000000"/>
                </a:solidFill>
              </a:rPr>
              <a:t>What are the results?</a:t>
            </a:r>
            <a:r>
              <a:rPr lang="en-US" sz="1400" dirty="0">
                <a:solidFill>
                  <a:srgbClr val="000000"/>
                </a:solidFill>
              </a:rPr>
              <a:t> - I</a:t>
            </a:r>
            <a:r>
              <a:rPr lang="en-US" sz="1400" baseline="0" dirty="0">
                <a:solidFill>
                  <a:srgbClr val="000000"/>
                </a:solidFill>
              </a:rPr>
              <a:t>ncomplete and disconnected pieces of the picture.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400" dirty="0">
              <a:solidFill>
                <a:srgbClr val="000000"/>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400" dirty="0">
                <a:solidFill>
                  <a:srgbClr val="000000"/>
                </a:solidFill>
              </a:rPr>
              <a:t>The Bible can be an intimidating book! (explain)</a:t>
            </a:r>
          </a:p>
          <a:p>
            <a:pPr marL="171450" indent="-171450">
              <a:buFont typeface="Arial"/>
              <a:buChar char="•"/>
            </a:pPr>
            <a:endParaRPr lang="en-US" sz="1400" dirty="0">
              <a:solidFill>
                <a:srgbClr val="000000"/>
              </a:solidFill>
            </a:endParaRPr>
          </a:p>
          <a:p>
            <a:pPr marL="171450" indent="-171450">
              <a:buFont typeface="Arial"/>
              <a:buChar char="•"/>
            </a:pPr>
            <a:r>
              <a:rPr lang="en-US" sz="1400" dirty="0">
                <a:solidFill>
                  <a:srgbClr val="000000"/>
                </a:solidFill>
              </a:rPr>
              <a:t>Many people</a:t>
            </a:r>
            <a:r>
              <a:rPr lang="en-US" sz="1400" baseline="0" dirty="0">
                <a:solidFill>
                  <a:srgbClr val="000000"/>
                </a:solidFill>
              </a:rPr>
              <a:t> piece together their understanding of God from random pieces of truth and teaching they pickup from preaching, conversations, </a:t>
            </a:r>
            <a:r>
              <a:rPr lang="en-US" sz="1400" dirty="0">
                <a:solidFill>
                  <a:srgbClr val="000000"/>
                </a:solidFill>
              </a:rPr>
              <a:t>television, and movies</a:t>
            </a:r>
            <a:r>
              <a:rPr lang="en-US" sz="1400" baseline="0" dirty="0">
                <a:solidFill>
                  <a:srgbClr val="000000"/>
                </a:solidFill>
              </a:rPr>
              <a:t>.</a:t>
            </a:r>
          </a:p>
          <a:p>
            <a:pPr marL="171450" indent="-171450">
              <a:buFont typeface="Arial"/>
              <a:buChar char="•"/>
            </a:pPr>
            <a:endParaRPr lang="en-US" sz="1400" baseline="0" dirty="0">
              <a:solidFill>
                <a:srgbClr val="000000"/>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400" baseline="0" dirty="0">
                <a:solidFill>
                  <a:srgbClr val="000000"/>
                </a:solidFill>
              </a:rPr>
              <a:t>The result is incomplete and disconnected pieces of truth. (and some untruths)</a:t>
            </a:r>
            <a:endParaRPr lang="en-US" sz="1400" dirty="0">
              <a:solidFill>
                <a:srgbClr val="000000"/>
              </a:solidFill>
            </a:endParaRPr>
          </a:p>
          <a:p>
            <a:pPr marL="0" indent="0">
              <a:buFont typeface="Arial"/>
              <a:buNone/>
            </a:pPr>
            <a:endParaRPr lang="en-US" sz="1400" baseline="0" dirty="0">
              <a:solidFill>
                <a:srgbClr val="000000"/>
              </a:solidFill>
            </a:endParaRPr>
          </a:p>
          <a:p>
            <a:pPr marL="171450" indent="-171450">
              <a:buFont typeface="Arial"/>
              <a:buChar char="•"/>
            </a:pPr>
            <a:r>
              <a:rPr lang="en-US" sz="1400" baseline="0" dirty="0">
                <a:solidFill>
                  <a:srgbClr val="000000"/>
                </a:solidFill>
              </a:rPr>
              <a:t>This Bible study is designed to show you how the pieces of the puzzle fit together to form the “BIG PICTURE.”</a:t>
            </a:r>
          </a:p>
        </p:txBody>
      </p:sp>
      <p:sp>
        <p:nvSpPr>
          <p:cNvPr id="4" name="Slide Number Placeholder 3"/>
          <p:cNvSpPr>
            <a:spLocks noGrp="1"/>
          </p:cNvSpPr>
          <p:nvPr>
            <p:ph type="sldNum" sz="quarter" idx="10"/>
          </p:nvPr>
        </p:nvSpPr>
        <p:spPr/>
        <p:txBody>
          <a:bodyPr/>
          <a:lstStyle/>
          <a:p>
            <a:fld id="{347E24D1-BA45-7043-BCF8-BD8422989279}" type="slidenum">
              <a:rPr lang="en-US" smtClean="0"/>
              <a:t>2</a:t>
            </a:fld>
            <a:endParaRPr lang="en-US" dirty="0"/>
          </a:p>
        </p:txBody>
      </p:sp>
    </p:spTree>
    <p:extLst>
      <p:ext uri="{BB962C8B-B14F-4D97-AF65-F5344CB8AC3E}">
        <p14:creationId xmlns:p14="http://schemas.microsoft.com/office/powerpoint/2010/main" val="3977311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dirty="0">
                <a:solidFill>
                  <a:srgbClr val="000000"/>
                </a:solidFill>
              </a:rPr>
              <a:t>Explain the</a:t>
            </a:r>
            <a:r>
              <a:rPr lang="en-US" sz="1600" baseline="0" dirty="0">
                <a:solidFill>
                  <a:srgbClr val="000000"/>
                </a:solidFill>
              </a:rPr>
              <a:t> spiritual man:</a:t>
            </a:r>
          </a:p>
          <a:p>
            <a:endParaRPr lang="en-US" sz="1600" baseline="0" dirty="0">
              <a:solidFill>
                <a:srgbClr val="000000"/>
              </a:solidFill>
            </a:endParaRPr>
          </a:p>
          <a:p>
            <a:pPr marL="171450" indent="-171450">
              <a:buFont typeface="Arial"/>
              <a:buChar char="•"/>
            </a:pPr>
            <a:r>
              <a:rPr lang="en-US" sz="1600" b="1" baseline="0" dirty="0">
                <a:solidFill>
                  <a:srgbClr val="000000"/>
                </a:solidFill>
              </a:rPr>
              <a:t>Body: </a:t>
            </a:r>
            <a:r>
              <a:rPr lang="en-US" sz="1600" baseline="0" dirty="0">
                <a:solidFill>
                  <a:srgbClr val="000000"/>
                </a:solidFill>
              </a:rPr>
              <a:t>skin, organs, blood, bone, etc.</a:t>
            </a:r>
          </a:p>
          <a:p>
            <a:pPr marL="171450" indent="-171450">
              <a:buFont typeface="Arial"/>
              <a:buChar char="•"/>
            </a:pPr>
            <a:r>
              <a:rPr lang="en-US" sz="1600" b="1" baseline="0" dirty="0">
                <a:solidFill>
                  <a:srgbClr val="000000"/>
                </a:solidFill>
              </a:rPr>
              <a:t>Spirit: </a:t>
            </a:r>
            <a:r>
              <a:rPr lang="en-US" sz="1600" baseline="0" dirty="0">
                <a:solidFill>
                  <a:srgbClr val="000000"/>
                </a:solidFill>
              </a:rPr>
              <a:t>Your power source of life from God.</a:t>
            </a:r>
          </a:p>
          <a:p>
            <a:pPr marL="171450" indent="-171450">
              <a:buFont typeface="Arial"/>
              <a:buChar char="•"/>
            </a:pPr>
            <a:r>
              <a:rPr lang="en-US" sz="1600" b="1" dirty="0">
                <a:solidFill>
                  <a:srgbClr val="000000"/>
                </a:solidFill>
              </a:rPr>
              <a:t>Soul: </a:t>
            </a:r>
            <a:r>
              <a:rPr lang="en-US" sz="1600" dirty="0">
                <a:solidFill>
                  <a:srgbClr val="000000"/>
                </a:solidFill>
              </a:rPr>
              <a:t>Where the body and spirit meet; thoughts, emotions, will. Your “inner man.”</a:t>
            </a:r>
          </a:p>
          <a:p>
            <a:endParaRPr lang="en-US" sz="1600" dirty="0">
              <a:solidFill>
                <a:srgbClr val="000000"/>
              </a:solidFill>
            </a:endParaRPr>
          </a:p>
          <a:p>
            <a:pPr marL="0" indent="0">
              <a:buFont typeface="Arial"/>
              <a:buNone/>
            </a:pPr>
            <a:r>
              <a:rPr lang="en-US" sz="1600" dirty="0">
                <a:solidFill>
                  <a:srgbClr val="000000"/>
                </a:solidFill>
              </a:rPr>
              <a:t>Think</a:t>
            </a:r>
            <a:r>
              <a:rPr lang="en-US" sz="1600" baseline="0" dirty="0">
                <a:solidFill>
                  <a:srgbClr val="000000"/>
                </a:solidFill>
              </a:rPr>
              <a:t> of it as a computer:</a:t>
            </a:r>
          </a:p>
          <a:p>
            <a:pPr marL="171450" indent="-171450">
              <a:buFont typeface="Arial"/>
              <a:buChar char="•"/>
            </a:pPr>
            <a:r>
              <a:rPr lang="en-US" sz="1600" baseline="0" dirty="0">
                <a:solidFill>
                  <a:srgbClr val="000000"/>
                </a:solidFill>
              </a:rPr>
              <a:t>Your body is the hardware,</a:t>
            </a:r>
          </a:p>
          <a:p>
            <a:pPr marL="171450" indent="-171450">
              <a:buFont typeface="Arial"/>
              <a:buChar char="•"/>
            </a:pPr>
            <a:r>
              <a:rPr lang="en-US" sz="1600" baseline="0" dirty="0">
                <a:solidFill>
                  <a:srgbClr val="000000"/>
                </a:solidFill>
              </a:rPr>
              <a:t>The spirit is the electricity that </a:t>
            </a:r>
            <a:r>
              <a:rPr lang="en-US" sz="1600" u="sng" baseline="0" dirty="0">
                <a:solidFill>
                  <a:srgbClr val="000000"/>
                </a:solidFill>
              </a:rPr>
              <a:t>powers</a:t>
            </a:r>
            <a:r>
              <a:rPr lang="en-US" sz="1600" baseline="0" dirty="0">
                <a:solidFill>
                  <a:srgbClr val="000000"/>
                </a:solidFill>
              </a:rPr>
              <a:t> it,</a:t>
            </a:r>
          </a:p>
          <a:p>
            <a:pPr marL="171450" indent="-171450">
              <a:buFont typeface="Arial"/>
              <a:buChar char="•"/>
            </a:pPr>
            <a:r>
              <a:rPr lang="en-US" sz="1600" baseline="0" dirty="0">
                <a:solidFill>
                  <a:srgbClr val="000000"/>
                </a:solidFill>
              </a:rPr>
              <a:t>The soul is the software.</a:t>
            </a:r>
          </a:p>
          <a:p>
            <a:endParaRPr lang="en-US" sz="1600" baseline="0" dirty="0">
              <a:solidFill>
                <a:srgbClr val="000000"/>
              </a:solidFill>
            </a:endParaRPr>
          </a:p>
          <a:p>
            <a:r>
              <a:rPr lang="en-US" sz="1600" baseline="0" dirty="0">
                <a:solidFill>
                  <a:srgbClr val="000000"/>
                </a:solidFill>
              </a:rPr>
              <a:t>Death occurs when the spirit departs the body. </a:t>
            </a:r>
          </a:p>
          <a:p>
            <a:pPr marL="171450" indent="-171450">
              <a:buFont typeface="Arial" charset="0"/>
              <a:buChar char="•"/>
            </a:pPr>
            <a:r>
              <a:rPr lang="en-US" sz="1600" baseline="0" dirty="0">
                <a:solidFill>
                  <a:srgbClr val="000000"/>
                </a:solidFill>
              </a:rPr>
              <a:t>One no longer breaths. (breath of life)</a:t>
            </a:r>
          </a:p>
          <a:p>
            <a:pPr marL="171450" indent="-171450">
              <a:buFont typeface="Arial" charset="0"/>
              <a:buChar char="•"/>
            </a:pPr>
            <a:endParaRPr lang="en-US" sz="1600" baseline="0" dirty="0">
              <a:solidFill>
                <a:srgbClr val="000000"/>
              </a:solidFill>
            </a:endParaRPr>
          </a:p>
          <a:p>
            <a:pPr marL="0" indent="0">
              <a:buFont typeface="Arial" charset="0"/>
              <a:buNone/>
            </a:pPr>
            <a:r>
              <a:rPr lang="en-US" sz="1600" baseline="0" dirty="0">
                <a:solidFill>
                  <a:srgbClr val="000000"/>
                </a:solidFill>
              </a:rPr>
              <a:t>Adam and Eve were created to live forever and in close fellowship with God.</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20</a:t>
            </a:fld>
            <a:endParaRPr lang="en-US" dirty="0"/>
          </a:p>
        </p:txBody>
      </p:sp>
    </p:spTree>
    <p:extLst>
      <p:ext uri="{BB962C8B-B14F-4D97-AF65-F5344CB8AC3E}">
        <p14:creationId xmlns:p14="http://schemas.microsoft.com/office/powerpoint/2010/main" val="649484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Something terrible happened in the garden of Eden.</a:t>
            </a:r>
          </a:p>
          <a:p>
            <a:endParaRPr lang="en-US" sz="1600" dirty="0">
              <a:solidFill>
                <a:srgbClr val="000000"/>
              </a:solidFill>
            </a:endParaRPr>
          </a:p>
          <a:p>
            <a:pPr marL="171450" indent="-171450">
              <a:buFont typeface="Arial"/>
              <a:buChar char="•"/>
            </a:pPr>
            <a:r>
              <a:rPr lang="en-US" sz="1600" dirty="0">
                <a:solidFill>
                  <a:srgbClr val="000000"/>
                </a:solidFill>
              </a:rPr>
              <a:t>Adam</a:t>
            </a:r>
            <a:r>
              <a:rPr lang="en-US" sz="1600" baseline="0" dirty="0">
                <a:solidFill>
                  <a:srgbClr val="000000"/>
                </a:solidFill>
              </a:rPr>
              <a:t> and Eve sinned. They disobeyed an explicit command of God.</a:t>
            </a:r>
          </a:p>
          <a:p>
            <a:pPr marL="171450" indent="-171450">
              <a:buFont typeface="Arial"/>
              <a:buChar char="•"/>
            </a:pPr>
            <a:endParaRPr lang="en-US" sz="1600" baseline="0" dirty="0">
              <a:solidFill>
                <a:srgbClr val="000000"/>
              </a:solidFill>
            </a:endParaRPr>
          </a:p>
          <a:p>
            <a:pPr marL="171450" indent="-171450">
              <a:buFont typeface="Arial"/>
              <a:buChar char="•"/>
            </a:pPr>
            <a:r>
              <a:rPr lang="en-US" sz="1600" baseline="0" dirty="0">
                <a:solidFill>
                  <a:srgbClr val="000000"/>
                </a:solidFill>
              </a:rPr>
              <a:t>Satan in the form of a serpent tempted Eve. (Explain)</a:t>
            </a:r>
          </a:p>
          <a:p>
            <a:pPr marL="171450" indent="-171450">
              <a:buFont typeface="Arial"/>
              <a:buChar char="•"/>
            </a:pPr>
            <a:endParaRPr lang="en-US" sz="1600" baseline="0" dirty="0">
              <a:solidFill>
                <a:srgbClr val="000000"/>
              </a:solidFill>
            </a:endParaRPr>
          </a:p>
          <a:p>
            <a:pPr marL="171450" indent="-171450">
              <a:buFont typeface="Arial"/>
              <a:buChar char="•"/>
            </a:pPr>
            <a:r>
              <a:rPr lang="en-US" sz="1600" baseline="0" dirty="0">
                <a:solidFill>
                  <a:srgbClr val="000000"/>
                </a:solidFill>
              </a:rPr>
              <a:t>Satan is a spirit and he is the enemy of God and His people here on Earth. (Fallen angel)</a:t>
            </a:r>
            <a:br>
              <a:rPr lang="en-US" sz="1600" baseline="0" dirty="0">
                <a:solidFill>
                  <a:srgbClr val="000000"/>
                </a:solidFill>
              </a:rPr>
            </a:br>
            <a:endParaRPr lang="en-US" sz="1600" baseline="0" dirty="0">
              <a:solidFill>
                <a:srgbClr val="000000"/>
              </a:solidFill>
            </a:endParaRPr>
          </a:p>
          <a:p>
            <a:pPr marR="0" algn="l" defTabSz="457200" rtl="0" eaLnBrk="1" fontAlgn="auto" latinLnBrk="0" hangingPunct="1">
              <a:lnSpc>
                <a:spcPct val="100000"/>
              </a:lnSpc>
              <a:spcBef>
                <a:spcPts val="0"/>
              </a:spcBef>
              <a:spcAft>
                <a:spcPts val="0"/>
              </a:spcAft>
              <a:buClrTx/>
              <a:buSzTx/>
              <a:tabLst/>
              <a:defRPr/>
            </a:pPr>
            <a:r>
              <a:rPr lang="en-US" sz="1600" b="1" dirty="0">
                <a:solidFill>
                  <a:srgbClr val="000000"/>
                </a:solidFill>
                <a:cs typeface="Calibri Light"/>
              </a:rPr>
              <a:t>Through Adam’s sin, death and decay entered into the human race and all creation.</a:t>
            </a:r>
          </a:p>
          <a:p>
            <a:pPr marR="0" algn="l" defTabSz="457200" rtl="0" eaLnBrk="1" fontAlgn="auto" latinLnBrk="0" hangingPunct="1">
              <a:lnSpc>
                <a:spcPct val="100000"/>
              </a:lnSpc>
              <a:spcBef>
                <a:spcPts val="0"/>
              </a:spcBef>
              <a:spcAft>
                <a:spcPts val="0"/>
              </a:spcAft>
              <a:buClrTx/>
              <a:buSzTx/>
              <a:tabLst/>
              <a:defRPr/>
            </a:pPr>
            <a:endParaRPr lang="en-US" sz="1600" b="1" dirty="0">
              <a:solidFill>
                <a:srgbClr val="000000"/>
              </a:solidFill>
              <a:cs typeface="Calibri Light"/>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600" b="1" dirty="0">
                <a:solidFill>
                  <a:srgbClr val="000000"/>
                </a:solidFill>
                <a:cs typeface="Calibri Light"/>
              </a:rPr>
              <a:t>READ: </a:t>
            </a:r>
            <a:r>
              <a:rPr lang="en-US" sz="1600" dirty="0">
                <a:solidFill>
                  <a:srgbClr val="000000"/>
                </a:solidFill>
                <a:cs typeface="Calibri Light"/>
              </a:rPr>
              <a:t>Romans 8:20-21 (pg. 14)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800" dirty="0">
              <a:solidFill>
                <a:srgbClr val="000000"/>
              </a:solidFill>
              <a:cs typeface="Calibri Light"/>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21</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rPr>
              <a:t>Explain the effects sin had on Adam and Eve:</a:t>
            </a:r>
          </a:p>
          <a:p>
            <a:pPr marL="171450" indent="-171450">
              <a:buFont typeface="Arial" charset="0"/>
              <a:buChar char="•"/>
            </a:pPr>
            <a:endParaRPr lang="en-US" sz="1800" dirty="0">
              <a:solidFill>
                <a:srgbClr val="000000"/>
              </a:solidFill>
            </a:endParaRPr>
          </a:p>
          <a:p>
            <a:pPr marL="171450" indent="-171450">
              <a:buFont typeface="Arial" charset="0"/>
              <a:buChar char="•"/>
            </a:pPr>
            <a:r>
              <a:rPr lang="en-US" sz="1800" dirty="0">
                <a:solidFill>
                  <a:srgbClr val="000000"/>
                </a:solidFill>
              </a:rPr>
              <a:t>They were separated from God</a:t>
            </a:r>
          </a:p>
          <a:p>
            <a:pPr marL="171450" indent="-171450">
              <a:buFont typeface="Arial" charset="0"/>
              <a:buChar char="•"/>
            </a:pPr>
            <a:r>
              <a:rPr lang="en-US" sz="1800" dirty="0">
                <a:solidFill>
                  <a:srgbClr val="000000"/>
                </a:solidFill>
              </a:rPr>
              <a:t>They were now slaves to their sinful desires.</a:t>
            </a:r>
          </a:p>
          <a:p>
            <a:pPr marL="171450" indent="-171450">
              <a:buFont typeface="Arial" charset="0"/>
              <a:buChar char="•"/>
            </a:pPr>
            <a:r>
              <a:rPr lang="en-US" sz="1800" dirty="0">
                <a:solidFill>
                  <a:srgbClr val="000000"/>
                </a:solidFill>
              </a:rPr>
              <a:t>They began the process of aging and dying.</a:t>
            </a:r>
          </a:p>
          <a:p>
            <a:endParaRPr lang="en-US" sz="1800" dirty="0">
              <a:solidFill>
                <a:srgbClr val="000000"/>
              </a:solidFill>
            </a:endParaRPr>
          </a:p>
          <a:p>
            <a:r>
              <a:rPr lang="en-US" sz="1800" dirty="0">
                <a:solidFill>
                  <a:srgbClr val="000000"/>
                </a:solidFill>
              </a:rPr>
              <a:t>Sin is the</a:t>
            </a:r>
            <a:r>
              <a:rPr lang="en-US" sz="1800" baseline="0" dirty="0">
                <a:solidFill>
                  <a:srgbClr val="000000"/>
                </a:solidFill>
              </a:rPr>
              <a:t> root of all problems in the world today.</a:t>
            </a:r>
          </a:p>
          <a:p>
            <a:endParaRPr lang="en-US" sz="1800" baseline="0" dirty="0">
              <a:solidFill>
                <a:srgbClr val="000000"/>
              </a:solidFill>
            </a:endParaRPr>
          </a:p>
          <a:p>
            <a:r>
              <a:rPr lang="en-US" sz="1800" b="1" baseline="0" dirty="0">
                <a:solidFill>
                  <a:srgbClr val="000000"/>
                </a:solidFill>
              </a:rPr>
              <a:t>READ: </a:t>
            </a:r>
            <a:r>
              <a:rPr lang="en-US" sz="1800" baseline="0" dirty="0">
                <a:solidFill>
                  <a:srgbClr val="000000"/>
                </a:solidFill>
              </a:rPr>
              <a:t>Romans 5:12-21 (pg. 16)</a:t>
            </a:r>
            <a:endParaRPr lang="en-US" sz="1800" dirty="0">
              <a:solidFill>
                <a:srgbClr val="000000"/>
              </a:solidFill>
            </a:endParaRPr>
          </a:p>
          <a:p>
            <a:endParaRPr lang="en-US" sz="1800" dirty="0">
              <a:solidFill>
                <a:srgbClr val="000000"/>
              </a:solidFill>
            </a:endParaRPr>
          </a:p>
          <a:p>
            <a:r>
              <a:rPr lang="en-US" sz="1800" dirty="0">
                <a:solidFill>
                  <a:srgbClr val="000000"/>
                </a:solidFill>
              </a:rPr>
              <a:t>So what is sin anyway?</a:t>
            </a:r>
          </a:p>
        </p:txBody>
      </p:sp>
      <p:sp>
        <p:nvSpPr>
          <p:cNvPr id="4" name="Slide Number Placeholder 3"/>
          <p:cNvSpPr>
            <a:spLocks noGrp="1"/>
          </p:cNvSpPr>
          <p:nvPr>
            <p:ph type="sldNum" sz="quarter" idx="10"/>
          </p:nvPr>
        </p:nvSpPr>
        <p:spPr/>
        <p:txBody>
          <a:bodyPr/>
          <a:lstStyle/>
          <a:p>
            <a:fld id="{347E24D1-BA45-7043-BCF8-BD8422989279}" type="slidenum">
              <a:rPr lang="en-US" smtClean="0"/>
              <a:t>22</a:t>
            </a:fld>
            <a:endParaRPr lang="en-US" dirty="0"/>
          </a:p>
        </p:txBody>
      </p:sp>
    </p:spTree>
    <p:extLst>
      <p:ext uri="{BB962C8B-B14F-4D97-AF65-F5344CB8AC3E}">
        <p14:creationId xmlns:p14="http://schemas.microsoft.com/office/powerpoint/2010/main" val="1001520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0000"/>
                </a:solidFill>
                <a:cs typeface="Calibri Light"/>
              </a:rPr>
              <a:t>Sin is any disobedience to God’s law or falling short of His righteousness, and the punishment for all sin is death.</a:t>
            </a:r>
          </a:p>
          <a:p>
            <a:endParaRPr lang="en-US" sz="1400" dirty="0">
              <a:solidFill>
                <a:srgbClr val="000000"/>
              </a:solidFill>
            </a:endParaRPr>
          </a:p>
          <a:p>
            <a:pPr marL="285750" indent="-285750">
              <a:buFont typeface="Arial"/>
              <a:buChar char="•"/>
            </a:pPr>
            <a:r>
              <a:rPr lang="en-US" sz="1400" dirty="0">
                <a:solidFill>
                  <a:srgbClr val="000000"/>
                </a:solidFill>
              </a:rPr>
              <a:t>We have all sinned.</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The Greek word for sin means “missed the mark”</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We are born with sin from Adam. Explain inherited sin and committed sin.</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The</a:t>
            </a:r>
            <a:r>
              <a:rPr lang="en-US" sz="1400" baseline="0" dirty="0">
                <a:solidFill>
                  <a:srgbClr val="000000"/>
                </a:solidFill>
              </a:rPr>
              <a:t> punishment for sin is death.</a:t>
            </a:r>
            <a:endParaRPr lang="en-US" sz="1400" dirty="0">
              <a:solidFill>
                <a:srgbClr val="000000"/>
              </a:solidFill>
            </a:endParaRPr>
          </a:p>
          <a:p>
            <a:endParaRPr lang="en-US" sz="1400" dirty="0">
              <a:solidFill>
                <a:srgbClr val="000000"/>
              </a:solidFill>
            </a:endParaRPr>
          </a:p>
          <a:p>
            <a:r>
              <a:rPr lang="en-US" sz="1400" b="1" dirty="0">
                <a:solidFill>
                  <a:srgbClr val="000000"/>
                </a:solidFill>
              </a:rPr>
              <a:t>READ: </a:t>
            </a:r>
            <a:r>
              <a:rPr lang="en-US" sz="1400" b="0" dirty="0">
                <a:solidFill>
                  <a:srgbClr val="000000"/>
                </a:solidFill>
              </a:rPr>
              <a:t>1 Corinthians 15:20-22 (pg. 16)</a:t>
            </a:r>
          </a:p>
          <a:p>
            <a:endParaRPr lang="en-US" sz="1400" b="1" dirty="0">
              <a:solidFill>
                <a:srgbClr val="000000"/>
              </a:solidFill>
            </a:endParaRPr>
          </a:p>
          <a:p>
            <a:r>
              <a:rPr lang="en-US" sz="1400" dirty="0">
                <a:solidFill>
                  <a:srgbClr val="000000"/>
                </a:solidFill>
              </a:rPr>
              <a:t>Hebrews 9:22 says “</a:t>
            </a:r>
            <a:r>
              <a:rPr lang="en-US" sz="1400" b="0" kern="1200" dirty="0">
                <a:solidFill>
                  <a:srgbClr val="000000"/>
                </a:solidFill>
              </a:rPr>
              <a:t>For without the shedding of blood, there is no forgiveness.”</a:t>
            </a:r>
          </a:p>
          <a:p>
            <a:endParaRPr lang="en-US" sz="1400" b="0" kern="1200" dirty="0">
              <a:solidFill>
                <a:srgbClr val="000000"/>
              </a:solidFill>
            </a:endParaRPr>
          </a:p>
          <a:p>
            <a:r>
              <a:rPr lang="en-US" sz="1400" b="0" kern="1200" dirty="0">
                <a:solidFill>
                  <a:srgbClr val="000000"/>
                </a:solidFill>
              </a:rPr>
              <a:t>The only way around this was to have someone else pay the price on our behalf…</a:t>
            </a:r>
          </a:p>
        </p:txBody>
      </p:sp>
      <p:sp>
        <p:nvSpPr>
          <p:cNvPr id="4" name="Slide Number Placeholder 3"/>
          <p:cNvSpPr>
            <a:spLocks noGrp="1"/>
          </p:cNvSpPr>
          <p:nvPr>
            <p:ph type="sldNum" sz="quarter" idx="10"/>
          </p:nvPr>
        </p:nvSpPr>
        <p:spPr/>
        <p:txBody>
          <a:bodyPr/>
          <a:lstStyle/>
          <a:p>
            <a:fld id="{347E24D1-BA45-7043-BCF8-BD8422989279}" type="slidenum">
              <a:rPr lang="en-US" smtClean="0"/>
              <a:t>23</a:t>
            </a:fld>
            <a:endParaRPr lang="en-US" dirty="0"/>
          </a:p>
        </p:txBody>
      </p:sp>
    </p:spTree>
    <p:extLst>
      <p:ext uri="{BB962C8B-B14F-4D97-AF65-F5344CB8AC3E}">
        <p14:creationId xmlns:p14="http://schemas.microsoft.com/office/powerpoint/2010/main" val="3441586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solidFill>
                  <a:srgbClr val="000000"/>
                </a:solidFill>
                <a:cs typeface="Calibri Light"/>
              </a:rPr>
              <a:t>Gods plan was to send His Son, Jesus Christ, to die as a substitute for our death.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cs typeface="Calibri Light"/>
              </a:rPr>
              <a:t>Christ did not come immediately,</a:t>
            </a:r>
            <a:r>
              <a:rPr lang="en-US" sz="1800" baseline="0" dirty="0">
                <a:solidFill>
                  <a:srgbClr val="000000"/>
                </a:solidFill>
                <a:cs typeface="Calibri Light"/>
              </a:rPr>
              <a:t> that was not God’s plan.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baseline="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cs typeface="Calibri Light"/>
              </a:rPr>
              <a:t>In the meantime, mankind</a:t>
            </a:r>
            <a:r>
              <a:rPr lang="en-US" sz="1800" baseline="0" dirty="0">
                <a:solidFill>
                  <a:srgbClr val="000000"/>
                </a:solidFill>
                <a:cs typeface="Calibri Light"/>
              </a:rPr>
              <a:t> became very wicked under the influence of their flesh and the devil.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baseline="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0" dirty="0">
                <a:solidFill>
                  <a:srgbClr val="000000"/>
                </a:solidFill>
                <a:cs typeface="Calibri Light"/>
              </a:rPr>
              <a:t>God looked for faithful men that he could use to restore righteousness on the earth.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baseline="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b="1" baseline="0" dirty="0">
                <a:solidFill>
                  <a:srgbClr val="000000"/>
                </a:solidFill>
                <a:cs typeface="Calibri Light"/>
              </a:rPr>
              <a:t>READ: </a:t>
            </a:r>
            <a:r>
              <a:rPr lang="en-US" sz="1800" baseline="0" dirty="0">
                <a:solidFill>
                  <a:srgbClr val="000000"/>
                </a:solidFill>
                <a:cs typeface="Calibri Light"/>
              </a:rPr>
              <a:t>Hebrews 11:1-16 (not in book)</a:t>
            </a:r>
            <a:endParaRPr lang="en-US" sz="1800" dirty="0">
              <a:solidFill>
                <a:srgbClr val="000000"/>
              </a:solidFill>
            </a:endParaRPr>
          </a:p>
          <a:p>
            <a:endParaRPr lang="en-US" sz="1800" b="1"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24</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cs typeface="Calibri Light"/>
              </a:rPr>
              <a:t>God established the right to protect and bless men through righteousness by faith.</a:t>
            </a:r>
          </a:p>
          <a:p>
            <a:endParaRPr lang="en-US" sz="1800" dirty="0"/>
          </a:p>
          <a:p>
            <a:pPr marL="171450" indent="-171450">
              <a:buFont typeface="Arial"/>
              <a:buChar char="•"/>
            </a:pPr>
            <a:r>
              <a:rPr lang="en-US" sz="1800" dirty="0"/>
              <a:t>Cain</a:t>
            </a:r>
            <a:r>
              <a:rPr lang="en-US" sz="1800" baseline="0" dirty="0"/>
              <a:t> killed Abel over sacrifices. This shows the struggle between good and evil.</a:t>
            </a:r>
          </a:p>
          <a:p>
            <a:pPr marL="171450" indent="-171450">
              <a:buFont typeface="Arial"/>
              <a:buChar char="•"/>
            </a:pPr>
            <a:endParaRPr lang="en-US" sz="1800" baseline="0" dirty="0"/>
          </a:p>
          <a:p>
            <a:pPr marL="171450" indent="-171450">
              <a:buFont typeface="Arial"/>
              <a:buChar char="•"/>
            </a:pPr>
            <a:r>
              <a:rPr lang="en-US" sz="1800" dirty="0"/>
              <a:t>The Earth</a:t>
            </a:r>
            <a:r>
              <a:rPr lang="en-US" sz="1800" baseline="0" dirty="0"/>
              <a:t> became so wicked God decided to destroy it.</a:t>
            </a:r>
          </a:p>
          <a:p>
            <a:pPr marL="171450" indent="-171450">
              <a:buFont typeface="Arial"/>
              <a:buChar char="•"/>
            </a:pPr>
            <a:endParaRPr lang="en-US" sz="1800" baseline="0" dirty="0"/>
          </a:p>
          <a:p>
            <a:pPr marL="171450" indent="-171450">
              <a:buFont typeface="Arial"/>
              <a:buChar char="•"/>
            </a:pPr>
            <a:r>
              <a:rPr lang="en-US" sz="1800" baseline="0" dirty="0"/>
              <a:t>Explain the story of Noah and the Ark. (briefly)</a:t>
            </a:r>
          </a:p>
          <a:p>
            <a:pPr marL="171450" indent="-171450">
              <a:buFont typeface="Arial"/>
              <a:buChar char="•"/>
            </a:pPr>
            <a:endParaRPr lang="en-US" sz="1800" baseline="0" dirty="0"/>
          </a:p>
          <a:p>
            <a:pPr marL="628650" lvl="1" indent="-171450">
              <a:buFont typeface="Arial"/>
              <a:buChar char="•"/>
            </a:pPr>
            <a:r>
              <a:rPr lang="en-US" sz="1800" baseline="0" dirty="0"/>
              <a:t>8 people saved plus animals.</a:t>
            </a:r>
          </a:p>
          <a:p>
            <a:pPr marL="171450" indent="-171450">
              <a:buFont typeface="Arial"/>
              <a:buChar char="•"/>
            </a:pPr>
            <a:endParaRPr lang="en-US" sz="1800" baseline="0" dirty="0"/>
          </a:p>
          <a:p>
            <a:pPr marL="0" indent="0">
              <a:buFont typeface="Arial"/>
              <a:buNone/>
            </a:pPr>
            <a:r>
              <a:rPr lang="en-US" sz="1800" dirty="0"/>
              <a:t>Several hundred</a:t>
            </a:r>
            <a:r>
              <a:rPr lang="en-US" sz="1800" baseline="0" dirty="0"/>
              <a:t> years later God spoke to a man named Abraham…</a:t>
            </a:r>
            <a:endParaRPr lang="en-US" sz="1800" dirty="0"/>
          </a:p>
        </p:txBody>
      </p:sp>
      <p:sp>
        <p:nvSpPr>
          <p:cNvPr id="4" name="Slide Number Placeholder 3"/>
          <p:cNvSpPr>
            <a:spLocks noGrp="1"/>
          </p:cNvSpPr>
          <p:nvPr>
            <p:ph type="sldNum" sz="quarter" idx="10"/>
          </p:nvPr>
        </p:nvSpPr>
        <p:spPr/>
        <p:txBody>
          <a:bodyPr/>
          <a:lstStyle/>
          <a:p>
            <a:fld id="{347E24D1-BA45-7043-BCF8-BD8422989279}" type="slidenum">
              <a:rPr lang="en-US" smtClean="0"/>
              <a:t>25</a:t>
            </a:fld>
            <a:endParaRPr lang="en-US" dirty="0"/>
          </a:p>
        </p:txBody>
      </p:sp>
    </p:spTree>
    <p:extLst>
      <p:ext uri="{BB962C8B-B14F-4D97-AF65-F5344CB8AC3E}">
        <p14:creationId xmlns:p14="http://schemas.microsoft.com/office/powerpoint/2010/main" val="3441586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b="1" baseline="0" dirty="0">
                <a:solidFill>
                  <a:srgbClr val="000000"/>
                </a:solidFill>
              </a:rPr>
              <a:t>God planned to create a nation from Abraham that would bless and teach other nations how to worship and serve God.</a:t>
            </a:r>
          </a:p>
          <a:p>
            <a:endParaRPr lang="en-US" sz="1600" baseline="0" dirty="0">
              <a:solidFill>
                <a:srgbClr val="000000"/>
              </a:solidFill>
            </a:endParaRPr>
          </a:p>
          <a:p>
            <a:pPr marL="285750" indent="-285750">
              <a:buFont typeface="Arial"/>
              <a:buChar char="•"/>
            </a:pPr>
            <a:r>
              <a:rPr lang="en-US" sz="1400" baseline="0" dirty="0">
                <a:solidFill>
                  <a:srgbClr val="000000"/>
                </a:solidFill>
              </a:rPr>
              <a:t>Abraham called out of Haran. Explain concept of separation.</a:t>
            </a:r>
          </a:p>
          <a:p>
            <a:pPr marL="285750" indent="-285750">
              <a:buFont typeface="Arial"/>
              <a:buChar char="•"/>
            </a:pPr>
            <a:endParaRPr lang="en-US" sz="1400" baseline="0" dirty="0">
              <a:solidFill>
                <a:srgbClr val="000000"/>
              </a:solidFill>
            </a:endParaRPr>
          </a:p>
          <a:p>
            <a:pPr marL="285750" indent="-285750">
              <a:buFont typeface="Arial"/>
              <a:buChar char="•"/>
            </a:pPr>
            <a:r>
              <a:rPr lang="en-US" sz="1400" baseline="0" dirty="0">
                <a:solidFill>
                  <a:srgbClr val="000000"/>
                </a:solidFill>
              </a:rPr>
              <a:t>God promised Abraham a son. Explain how Sarah was old and barren.</a:t>
            </a:r>
          </a:p>
          <a:p>
            <a:pPr marL="285750" indent="-285750">
              <a:buFont typeface="Arial"/>
              <a:buChar char="•"/>
            </a:pPr>
            <a:endParaRPr lang="en-US" sz="1400" baseline="0" dirty="0">
              <a:solidFill>
                <a:srgbClr val="000000"/>
              </a:solidFill>
            </a:endParaRPr>
          </a:p>
          <a:p>
            <a:pPr marL="285750" indent="-285750">
              <a:buFont typeface="Arial"/>
              <a:buChar char="•"/>
            </a:pPr>
            <a:r>
              <a:rPr lang="en-US" sz="1400" baseline="0" dirty="0">
                <a:solidFill>
                  <a:srgbClr val="000000"/>
                </a:solidFill>
              </a:rPr>
              <a:t>Ishmael born of Hagar. Explain how this was human effort.</a:t>
            </a:r>
          </a:p>
          <a:p>
            <a:pPr marL="285750" indent="-285750">
              <a:buFont typeface="Arial"/>
              <a:buChar char="•"/>
            </a:pPr>
            <a:endParaRPr lang="en-US" sz="1400" baseline="0" dirty="0">
              <a:solidFill>
                <a:srgbClr val="000000"/>
              </a:solidFill>
            </a:endParaRPr>
          </a:p>
          <a:p>
            <a:pPr marL="285750" indent="-285750">
              <a:buFont typeface="Arial"/>
              <a:buChar char="•"/>
            </a:pPr>
            <a:r>
              <a:rPr lang="en-US" sz="1400" baseline="0" dirty="0">
                <a:solidFill>
                  <a:srgbClr val="000000"/>
                </a:solidFill>
              </a:rPr>
              <a:t>Isaac born of Sarah. Explain how this was the son of promise.</a:t>
            </a:r>
          </a:p>
          <a:p>
            <a:pPr marL="285750" indent="-285750">
              <a:buFont typeface="Arial"/>
              <a:buChar char="•"/>
            </a:pPr>
            <a:endParaRPr lang="en-US" sz="1400" baseline="0" dirty="0">
              <a:solidFill>
                <a:srgbClr val="000000"/>
              </a:solidFill>
            </a:endParaRPr>
          </a:p>
          <a:p>
            <a:pPr marL="285750" indent="-285750">
              <a:buFont typeface="Arial"/>
              <a:buChar char="•"/>
            </a:pPr>
            <a:r>
              <a:rPr lang="en-US" sz="1400" baseline="0" dirty="0">
                <a:solidFill>
                  <a:srgbClr val="000000"/>
                </a:solidFill>
              </a:rPr>
              <a:t>God tests Abrahams faith by telling him to sacrifice Isaac. Explain how this is a foreshadowing of Christ.</a:t>
            </a:r>
          </a:p>
          <a:p>
            <a:pPr marL="285750" indent="-285750">
              <a:buFont typeface="Arial"/>
              <a:buChar char="•"/>
            </a:pPr>
            <a:endParaRPr lang="en-US" sz="1400" baseline="0" dirty="0">
              <a:solidFill>
                <a:srgbClr val="000000"/>
              </a:solidFill>
            </a:endParaRPr>
          </a:p>
          <a:p>
            <a:pPr marL="285750" indent="-285750">
              <a:buFont typeface="Arial"/>
              <a:buChar char="•"/>
            </a:pPr>
            <a:r>
              <a:rPr lang="en-US" sz="1400" b="1" baseline="0" dirty="0">
                <a:solidFill>
                  <a:srgbClr val="000000"/>
                </a:solidFill>
              </a:rPr>
              <a:t>Read: </a:t>
            </a:r>
            <a:r>
              <a:rPr lang="en-US" sz="1400" baseline="0" dirty="0">
                <a:solidFill>
                  <a:srgbClr val="000000"/>
                </a:solidFill>
              </a:rPr>
              <a:t>Genesis 22:13 (pg. 18)</a:t>
            </a:r>
          </a:p>
          <a:p>
            <a:endParaRPr lang="en-US" sz="1400" baseline="0" dirty="0">
              <a:solidFill>
                <a:srgbClr val="000000"/>
              </a:solidFill>
            </a:endParaRPr>
          </a:p>
          <a:p>
            <a:pPr marL="285750" indent="-285750">
              <a:buFont typeface="Arial" charset="0"/>
              <a:buChar char="•"/>
            </a:pPr>
            <a:r>
              <a:rPr lang="en-US" sz="1400" baseline="0" dirty="0">
                <a:solidFill>
                  <a:srgbClr val="000000"/>
                </a:solidFill>
              </a:rPr>
              <a:t>Abraham had tremendous faith.</a:t>
            </a:r>
          </a:p>
          <a:p>
            <a:pPr marL="285750" indent="-285750">
              <a:buFont typeface="Arial" charset="0"/>
              <a:buChar char="•"/>
            </a:pPr>
            <a:endParaRPr lang="en-US" sz="1400" baseline="0" dirty="0">
              <a:solidFill>
                <a:srgbClr val="000000"/>
              </a:solidFill>
            </a:endParaRPr>
          </a:p>
          <a:p>
            <a:pPr marL="285750" indent="-285750">
              <a:buFont typeface="Arial" charset="0"/>
              <a:buChar char="•"/>
            </a:pPr>
            <a:r>
              <a:rPr lang="en-US" sz="1400" baseline="0" dirty="0">
                <a:solidFill>
                  <a:srgbClr val="000000"/>
                </a:solidFill>
              </a:rPr>
              <a:t>Abraham was called the “Father of the Faithful” (Galatians 3:7)</a:t>
            </a:r>
          </a:p>
        </p:txBody>
      </p:sp>
      <p:sp>
        <p:nvSpPr>
          <p:cNvPr id="4" name="Slide Number Placeholder 3"/>
          <p:cNvSpPr>
            <a:spLocks noGrp="1"/>
          </p:cNvSpPr>
          <p:nvPr>
            <p:ph type="sldNum" sz="quarter" idx="10"/>
          </p:nvPr>
        </p:nvSpPr>
        <p:spPr/>
        <p:txBody>
          <a:bodyPr/>
          <a:lstStyle/>
          <a:p>
            <a:fld id="{347E24D1-BA45-7043-BCF8-BD8422989279}" type="slidenum">
              <a:rPr lang="en-US" smtClean="0"/>
              <a:t>26</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dirty="0">
                <a:solidFill>
                  <a:srgbClr val="000000"/>
                </a:solidFill>
                <a:cs typeface="Calibri Light"/>
              </a:rPr>
              <a:t>I want to pause here and say…</a:t>
            </a:r>
          </a:p>
          <a:p>
            <a:pPr algn="l"/>
            <a:endParaRPr lang="en-US" sz="1600" dirty="0">
              <a:solidFill>
                <a:srgbClr val="000000"/>
              </a:solidFill>
              <a:cs typeface="Calibri Light"/>
            </a:endParaRPr>
          </a:p>
          <a:p>
            <a:pPr algn="l"/>
            <a:r>
              <a:rPr lang="en-US" sz="1600" b="1" dirty="0">
                <a:solidFill>
                  <a:srgbClr val="000000"/>
                </a:solidFill>
                <a:cs typeface="Calibri Light"/>
              </a:rPr>
              <a:t>Faith is the key to living the Christian life.</a:t>
            </a:r>
          </a:p>
          <a:p>
            <a:pPr algn="l"/>
            <a:endParaRPr lang="en-US" sz="1600" dirty="0">
              <a:solidFill>
                <a:srgbClr val="000000"/>
              </a:solidFill>
              <a:cs typeface="Calibri Light"/>
            </a:endParaRPr>
          </a:p>
          <a:p>
            <a:pPr algn="l"/>
            <a:r>
              <a:rPr lang="en-US" sz="1600" dirty="0">
                <a:solidFill>
                  <a:srgbClr val="000000"/>
                </a:solidFill>
                <a:cs typeface="Calibri Light"/>
              </a:rPr>
              <a:t>Faith is when we believe what God’s Word</a:t>
            </a:r>
            <a:r>
              <a:rPr lang="en-US" sz="1600" baseline="0" dirty="0">
                <a:solidFill>
                  <a:srgbClr val="000000"/>
                </a:solidFill>
                <a:cs typeface="Calibri Light"/>
              </a:rPr>
              <a:t> says, even when it doesn’t appear to be possible, or we don</a:t>
            </a:r>
            <a:r>
              <a:rPr lang="fr-FR" sz="1600" baseline="0" dirty="0">
                <a:solidFill>
                  <a:srgbClr val="000000"/>
                </a:solidFill>
                <a:cs typeface="Calibri Light"/>
              </a:rPr>
              <a:t>’</a:t>
            </a:r>
            <a:r>
              <a:rPr lang="en-US" sz="1600" baseline="0" dirty="0">
                <a:solidFill>
                  <a:srgbClr val="000000"/>
                </a:solidFill>
                <a:cs typeface="Calibri Light"/>
              </a:rPr>
              <a:t>t understand it.</a:t>
            </a:r>
          </a:p>
          <a:p>
            <a:pPr algn="l"/>
            <a:endParaRPr lang="en-US" sz="1600" baseline="0" dirty="0">
              <a:solidFill>
                <a:srgbClr val="000000"/>
              </a:solidFill>
              <a:cs typeface="Calibri Light"/>
            </a:endParaRPr>
          </a:p>
          <a:p>
            <a:pPr algn="l"/>
            <a:r>
              <a:rPr lang="en-US" sz="1600" baseline="0" dirty="0">
                <a:solidFill>
                  <a:srgbClr val="000000"/>
                </a:solidFill>
                <a:cs typeface="Calibri Light"/>
              </a:rPr>
              <a:t>Simply put, faith is </a:t>
            </a:r>
            <a:r>
              <a:rPr lang="en-US" sz="1600" b="1" baseline="0" dirty="0">
                <a:solidFill>
                  <a:srgbClr val="000000"/>
                </a:solidFill>
                <a:cs typeface="Calibri Light"/>
              </a:rPr>
              <a:t>trusting</a:t>
            </a:r>
            <a:r>
              <a:rPr lang="en-US" sz="1600" baseline="0" dirty="0">
                <a:solidFill>
                  <a:srgbClr val="000000"/>
                </a:solidFill>
                <a:cs typeface="Calibri Light"/>
              </a:rPr>
              <a:t> God.</a:t>
            </a:r>
          </a:p>
          <a:p>
            <a:pPr algn="l"/>
            <a:endParaRPr lang="en-US" sz="1600" dirty="0">
              <a:solidFill>
                <a:srgbClr val="000000"/>
              </a:solidFill>
              <a:cs typeface="Calibri Light"/>
            </a:endParaRPr>
          </a:p>
          <a:p>
            <a:pPr algn="l"/>
            <a:r>
              <a:rPr lang="en-US" sz="1600" dirty="0">
                <a:solidFill>
                  <a:srgbClr val="000000"/>
                </a:solidFill>
                <a:cs typeface="Calibri Light"/>
              </a:rPr>
              <a:t>We trust God based on His character, not because we understand everything He does. </a:t>
            </a:r>
          </a:p>
          <a:p>
            <a:pPr algn="l"/>
            <a:endParaRPr lang="en-US" sz="1600" dirty="0">
              <a:solidFill>
                <a:srgbClr val="000000"/>
              </a:solidFill>
              <a:cs typeface="Calibri Light"/>
            </a:endParaRPr>
          </a:p>
          <a:p>
            <a:pPr algn="l"/>
            <a:r>
              <a:rPr lang="en-US" sz="1600" b="1" dirty="0">
                <a:solidFill>
                  <a:srgbClr val="000000"/>
                </a:solidFill>
                <a:cs typeface="Calibri Light"/>
              </a:rPr>
              <a:t>Hebrews</a:t>
            </a:r>
            <a:r>
              <a:rPr lang="en-US" sz="1600" b="1" baseline="0" dirty="0">
                <a:solidFill>
                  <a:srgbClr val="000000"/>
                </a:solidFill>
                <a:cs typeface="Calibri Light"/>
              </a:rPr>
              <a:t> 11:6  </a:t>
            </a:r>
            <a:r>
              <a:rPr lang="en-US" sz="1600" baseline="0" dirty="0">
                <a:solidFill>
                  <a:srgbClr val="000000"/>
                </a:solidFill>
                <a:cs typeface="Calibri Light"/>
              </a:rPr>
              <a:t>says “</a:t>
            </a:r>
            <a:r>
              <a:rPr lang="en-US" sz="1600" kern="1200" dirty="0">
                <a:solidFill>
                  <a:srgbClr val="000000"/>
                </a:solidFill>
              </a:rPr>
              <a:t>And it is impossible to please God without faith. Anyone who wants to come to him must believe that God exists and that he rewards those who sincerely seek him.”</a:t>
            </a:r>
          </a:p>
        </p:txBody>
      </p:sp>
      <p:sp>
        <p:nvSpPr>
          <p:cNvPr id="4" name="Slide Number Placeholder 3"/>
          <p:cNvSpPr>
            <a:spLocks noGrp="1"/>
          </p:cNvSpPr>
          <p:nvPr>
            <p:ph type="sldNum" sz="quarter" idx="10"/>
          </p:nvPr>
        </p:nvSpPr>
        <p:spPr/>
        <p:txBody>
          <a:bodyPr/>
          <a:lstStyle/>
          <a:p>
            <a:fld id="{347E24D1-BA45-7043-BCF8-BD8422989279}" type="slidenum">
              <a:rPr lang="en-US" smtClean="0"/>
              <a:t>27</a:t>
            </a:fld>
            <a:endParaRPr lang="en-US" dirty="0"/>
          </a:p>
        </p:txBody>
      </p:sp>
    </p:spTree>
    <p:extLst>
      <p:ext uri="{BB962C8B-B14F-4D97-AF65-F5344CB8AC3E}">
        <p14:creationId xmlns:p14="http://schemas.microsoft.com/office/powerpoint/2010/main" val="3441586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rPr>
              <a:t>Because of</a:t>
            </a:r>
            <a:r>
              <a:rPr lang="en-US" baseline="0" dirty="0">
                <a:solidFill>
                  <a:srgbClr val="000000"/>
                </a:solidFill>
              </a:rPr>
              <a:t> Abrahams obedience and faith, </a:t>
            </a:r>
            <a:r>
              <a:rPr lang="en-US" b="1" dirty="0">
                <a:solidFill>
                  <a:srgbClr val="000000"/>
                </a:solidFill>
                <a:cs typeface="Calibri Light"/>
              </a:rPr>
              <a:t>God made a conditional covenant to provide blessing and protection to his descendants.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000000"/>
                </a:solidFill>
                <a:cs typeface="Calibri Light"/>
              </a:rPr>
              <a:t>Read: </a:t>
            </a:r>
            <a:r>
              <a:rPr lang="en-US" dirty="0">
                <a:solidFill>
                  <a:srgbClr val="000000"/>
                </a:solidFill>
                <a:cs typeface="Calibri Light"/>
              </a:rPr>
              <a:t>Genesis 17:1-14 (not in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cs typeface="Calibri Light"/>
              </a:rPr>
              <a:t>The nation of Israel exists today because of this covenant.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cs typeface="Calibri Light"/>
              </a:rPr>
              <a:t>God keeps His promises!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cs typeface="Calibri Light"/>
              </a:rPr>
              <a:t>Galatians</a:t>
            </a:r>
            <a:r>
              <a:rPr lang="en-US" baseline="0" dirty="0">
                <a:solidFill>
                  <a:srgbClr val="000000"/>
                </a:solidFill>
                <a:cs typeface="Calibri Light"/>
              </a:rPr>
              <a:t> 3:6 says that we are Abrahams children when we have faith in God.</a:t>
            </a:r>
            <a:endParaRPr lang="en-US" dirty="0">
              <a:solidFill>
                <a:srgbClr val="000000"/>
              </a:solidFill>
              <a:cs typeface="Calibri Light"/>
            </a:endParaRPr>
          </a:p>
          <a:p>
            <a:endParaRPr lang="en-US" dirty="0">
              <a:solidFill>
                <a:srgbClr val="000000"/>
              </a:solidFill>
            </a:endParaRPr>
          </a:p>
          <a:p>
            <a:pPr marL="171450" indent="-171450">
              <a:buFont typeface="Arial"/>
              <a:buChar char="•"/>
            </a:pPr>
            <a:r>
              <a:rPr lang="en-US" dirty="0">
                <a:solidFill>
                  <a:srgbClr val="000000"/>
                </a:solidFill>
              </a:rPr>
              <a:t>Isaac had Jacob and Esau.</a:t>
            </a:r>
            <a:r>
              <a:rPr lang="en-US" baseline="0" dirty="0">
                <a:solidFill>
                  <a:srgbClr val="000000"/>
                </a:solidFill>
              </a:rPr>
              <a:t> Explain how the blessing went to the second born Jacob instead of the firstborn Esau. (Romans 5:15)</a:t>
            </a:r>
          </a:p>
          <a:p>
            <a:pPr marL="171450" indent="-171450">
              <a:buFont typeface="Arial"/>
              <a:buChar char="•"/>
            </a:pPr>
            <a:r>
              <a:rPr lang="en-US" baseline="0" dirty="0">
                <a:solidFill>
                  <a:srgbClr val="000000"/>
                </a:solidFill>
              </a:rPr>
              <a:t>Jacob’s name was changed to Israel. </a:t>
            </a:r>
          </a:p>
          <a:p>
            <a:pPr marL="171450" indent="-171450">
              <a:buFont typeface="Arial"/>
              <a:buChar char="•"/>
            </a:pPr>
            <a:r>
              <a:rPr lang="en-US" baseline="0" dirty="0">
                <a:solidFill>
                  <a:srgbClr val="000000"/>
                </a:solidFill>
              </a:rPr>
              <a:t>Israel had 12 sons. They became the tribes of Israel.</a:t>
            </a:r>
          </a:p>
          <a:p>
            <a:pPr marL="171450" indent="-171450">
              <a:buFont typeface="Arial"/>
              <a:buChar char="•"/>
            </a:pPr>
            <a:r>
              <a:rPr lang="en-US" baseline="0" dirty="0">
                <a:solidFill>
                  <a:srgbClr val="000000"/>
                </a:solidFill>
              </a:rPr>
              <a:t>Joseph had a dream the world would bow down to him.</a:t>
            </a:r>
          </a:p>
          <a:p>
            <a:pPr marL="171450" indent="-171450">
              <a:buFont typeface="Arial"/>
              <a:buChar char="•"/>
            </a:pPr>
            <a:r>
              <a:rPr lang="en-US" baseline="0" dirty="0">
                <a:solidFill>
                  <a:srgbClr val="000000"/>
                </a:solidFill>
              </a:rPr>
              <a:t>His brothers sold him into Egypt as a slave.</a:t>
            </a:r>
          </a:p>
          <a:p>
            <a:pPr marL="171450" indent="-171450">
              <a:buFont typeface="Arial"/>
              <a:buChar char="•"/>
            </a:pPr>
            <a:r>
              <a:rPr lang="en-US" baseline="0" dirty="0">
                <a:solidFill>
                  <a:srgbClr val="000000"/>
                </a:solidFill>
              </a:rPr>
              <a:t>Joseph was imprisoned on false accusation.</a:t>
            </a:r>
          </a:p>
          <a:p>
            <a:pPr marL="171450" indent="-171450">
              <a:buFont typeface="Arial"/>
              <a:buChar char="•"/>
            </a:pPr>
            <a:r>
              <a:rPr lang="en-US" baseline="0" dirty="0">
                <a:solidFill>
                  <a:srgbClr val="000000"/>
                </a:solidFill>
              </a:rPr>
              <a:t>Interpreted The King of Egypt’s dream.</a:t>
            </a:r>
          </a:p>
          <a:p>
            <a:pPr marL="171450" indent="-171450">
              <a:buFont typeface="Arial"/>
              <a:buChar char="•"/>
            </a:pPr>
            <a:r>
              <a:rPr lang="en-US" baseline="0" dirty="0">
                <a:solidFill>
                  <a:srgbClr val="000000"/>
                </a:solidFill>
              </a:rPr>
              <a:t>Saved the world from famine.</a:t>
            </a:r>
          </a:p>
          <a:p>
            <a:pPr marL="171450" indent="-171450">
              <a:buFont typeface="Arial"/>
              <a:buChar char="•"/>
            </a:pPr>
            <a:r>
              <a:rPr lang="en-US" baseline="0" dirty="0">
                <a:solidFill>
                  <a:srgbClr val="000000"/>
                </a:solidFill>
              </a:rPr>
              <a:t>Brought his family to Egypt</a:t>
            </a:r>
            <a:r>
              <a:rPr lang="en-US" baseline="0" dirty="0"/>
              <a:t>.</a:t>
            </a:r>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28</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In closing, lets review what we learned today:</a:t>
            </a:r>
          </a:p>
          <a:p>
            <a:endParaRPr lang="en-US" sz="1600" dirty="0">
              <a:solidFill>
                <a:srgbClr val="000000"/>
              </a:solidFill>
            </a:endParaRPr>
          </a:p>
          <a:p>
            <a:pPr marL="285750" indent="-285750">
              <a:buFont typeface="Arial" charset="0"/>
              <a:buChar char="•"/>
            </a:pPr>
            <a:r>
              <a:rPr lang="en-US" sz="1600" dirty="0">
                <a:solidFill>
                  <a:srgbClr val="000000"/>
                </a:solidFill>
              </a:rPr>
              <a:t>We looked at the four witnesses of God’s existence:</a:t>
            </a:r>
            <a:r>
              <a:rPr lang="en-US" sz="1600" baseline="0" dirty="0">
                <a:solidFill>
                  <a:srgbClr val="000000"/>
                </a:solidFill>
              </a:rPr>
              <a:t> Nature, Testimony, the Bible, The Nation of Israel.</a:t>
            </a:r>
            <a:endParaRPr lang="en-US" sz="1600" dirty="0">
              <a:solidFill>
                <a:srgbClr val="000000"/>
              </a:solidFill>
            </a:endParaRPr>
          </a:p>
          <a:p>
            <a:pPr marL="285750" indent="-285750">
              <a:buFont typeface="Arial" charset="0"/>
              <a:buChar char="•"/>
            </a:pPr>
            <a:endParaRPr lang="en-US" sz="1600" dirty="0">
              <a:solidFill>
                <a:srgbClr val="000000"/>
              </a:solidFill>
            </a:endParaRPr>
          </a:p>
          <a:p>
            <a:pPr marL="285750" indent="-285750">
              <a:buFont typeface="Arial" charset="0"/>
              <a:buChar char="•"/>
            </a:pPr>
            <a:r>
              <a:rPr lang="en-US" sz="1600" baseline="0" dirty="0">
                <a:solidFill>
                  <a:srgbClr val="000000"/>
                </a:solidFill>
              </a:rPr>
              <a:t>The facts about the Bibles authenticity.</a:t>
            </a:r>
          </a:p>
          <a:p>
            <a:pPr marL="285750" indent="-285750">
              <a:buFont typeface="Arial" charset="0"/>
              <a:buChar char="•"/>
            </a:pPr>
            <a:endParaRPr lang="en-US" sz="1600" baseline="0" dirty="0">
              <a:solidFill>
                <a:srgbClr val="000000"/>
              </a:solidFill>
            </a:endParaRPr>
          </a:p>
          <a:p>
            <a:pPr marL="285750" indent="-285750">
              <a:buFont typeface="Arial" charset="0"/>
              <a:buChar char="•"/>
            </a:pPr>
            <a:r>
              <a:rPr lang="en-US" sz="1600" baseline="0" dirty="0">
                <a:solidFill>
                  <a:srgbClr val="000000"/>
                </a:solidFill>
              </a:rPr>
              <a:t>Sin is the reason that we need a Savior.</a:t>
            </a:r>
          </a:p>
          <a:p>
            <a:pPr marL="285750" indent="-285750">
              <a:buFont typeface="Arial" charset="0"/>
              <a:buChar char="•"/>
            </a:pPr>
            <a:endParaRPr lang="en-US" sz="1600" baseline="0" dirty="0">
              <a:solidFill>
                <a:srgbClr val="000000"/>
              </a:solidFill>
            </a:endParaRPr>
          </a:p>
          <a:p>
            <a:pPr marL="285750" indent="-285750">
              <a:buFont typeface="Arial" charset="0"/>
              <a:buChar char="•"/>
            </a:pPr>
            <a:r>
              <a:rPr lang="en-US" sz="1600" baseline="0" dirty="0">
                <a:solidFill>
                  <a:srgbClr val="000000"/>
                </a:solidFill>
              </a:rPr>
              <a:t>Faith, or trust, is the first step to please God. (Abraham)</a:t>
            </a:r>
          </a:p>
          <a:p>
            <a:pPr marL="285750" indent="-285750">
              <a:buFont typeface="Arial" charset="0"/>
              <a:buChar char="•"/>
            </a:pPr>
            <a:endParaRPr lang="en-US" sz="1600" baseline="0" dirty="0">
              <a:solidFill>
                <a:srgbClr val="000000"/>
              </a:solidFill>
            </a:endParaRPr>
          </a:p>
          <a:p>
            <a:pPr marL="285750" indent="-285750">
              <a:buFont typeface="Arial" charset="0"/>
              <a:buChar char="•"/>
            </a:pPr>
            <a:r>
              <a:rPr lang="en-US" sz="1600" baseline="0" dirty="0">
                <a:solidFill>
                  <a:srgbClr val="000000"/>
                </a:solidFill>
              </a:rPr>
              <a:t>How Israel ended up in Egypt. (Joseph)</a:t>
            </a:r>
            <a:endParaRPr lang="en-US" sz="1600" dirty="0">
              <a:solidFill>
                <a:srgbClr val="000000"/>
              </a:solidFill>
            </a:endParaRPr>
          </a:p>
          <a:p>
            <a:endParaRPr lang="en-US" sz="1600" dirty="0">
              <a:solidFill>
                <a:srgbClr val="000000"/>
              </a:solidFill>
            </a:endParaRPr>
          </a:p>
          <a:p>
            <a:r>
              <a:rPr lang="en-US" sz="1600" dirty="0">
                <a:solidFill>
                  <a:srgbClr val="000000"/>
                </a:solidFill>
              </a:rPr>
              <a:t>In</a:t>
            </a:r>
            <a:r>
              <a:rPr lang="en-US" sz="1600" baseline="0" dirty="0">
                <a:solidFill>
                  <a:srgbClr val="000000"/>
                </a:solidFill>
              </a:rPr>
              <a:t> our next lesson, we will learn how God revealed His plan to save us through Moses and the nation of Israel.</a:t>
            </a:r>
          </a:p>
        </p:txBody>
      </p:sp>
      <p:sp>
        <p:nvSpPr>
          <p:cNvPr id="4" name="Slide Number Placeholder 3"/>
          <p:cNvSpPr>
            <a:spLocks noGrp="1"/>
          </p:cNvSpPr>
          <p:nvPr>
            <p:ph type="sldNum" sz="quarter" idx="10"/>
          </p:nvPr>
        </p:nvSpPr>
        <p:spPr/>
        <p:txBody>
          <a:bodyPr/>
          <a:lstStyle/>
          <a:p>
            <a:fld id="{347E24D1-BA45-7043-BCF8-BD8422989279}" type="slidenum">
              <a:rPr lang="en-US" smtClean="0"/>
              <a:t>29</a:t>
            </a:fld>
            <a:endParaRPr lang="en-US" dirty="0"/>
          </a:p>
        </p:txBody>
      </p:sp>
    </p:spTree>
    <p:extLst>
      <p:ext uri="{BB962C8B-B14F-4D97-AF65-F5344CB8AC3E}">
        <p14:creationId xmlns:p14="http://schemas.microsoft.com/office/powerpoint/2010/main" val="65442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Overview of The</a:t>
            </a:r>
            <a:r>
              <a:rPr lang="en-US" sz="1600" baseline="0" dirty="0">
                <a:solidFill>
                  <a:srgbClr val="000000"/>
                </a:solidFill>
              </a:rPr>
              <a:t> Bible 101 course:</a:t>
            </a:r>
          </a:p>
          <a:p>
            <a:endParaRPr lang="en-US" sz="1600" baseline="0" dirty="0">
              <a:solidFill>
                <a:srgbClr val="000000"/>
              </a:solidFill>
            </a:endParaRPr>
          </a:p>
          <a:p>
            <a:r>
              <a:rPr lang="en-US" sz="1600" b="1" baseline="0" dirty="0">
                <a:solidFill>
                  <a:srgbClr val="000000"/>
                </a:solidFill>
              </a:rPr>
              <a:t>Lesson 1: The Problem. Why do we need saved? (Genesis)</a:t>
            </a:r>
          </a:p>
          <a:p>
            <a:endParaRPr lang="en-US" sz="1600" baseline="0" dirty="0">
              <a:solidFill>
                <a:srgbClr val="000000"/>
              </a:solidFill>
            </a:endParaRPr>
          </a:p>
          <a:p>
            <a:r>
              <a:rPr lang="en-US" sz="1600" b="0" baseline="0" dirty="0">
                <a:solidFill>
                  <a:srgbClr val="000000"/>
                </a:solidFill>
              </a:rPr>
              <a:t>Lesson 2: The Plan: God reveals His plan through the ancient nation of Israel. (Exodus- Malachi)</a:t>
            </a:r>
          </a:p>
          <a:p>
            <a:endParaRPr lang="en-US" sz="1600" baseline="0" dirty="0">
              <a:solidFill>
                <a:srgbClr val="000000"/>
              </a:solidFill>
            </a:endParaRPr>
          </a:p>
          <a:p>
            <a:r>
              <a:rPr lang="en-US" sz="1600" baseline="0" dirty="0">
                <a:solidFill>
                  <a:srgbClr val="000000"/>
                </a:solidFill>
              </a:rPr>
              <a:t>Lesson 3: The Solution: God sends His Son, Jesus Christ, to solve the sin problem. (Matthew - Acts)</a:t>
            </a:r>
          </a:p>
          <a:p>
            <a:endParaRPr lang="en-US" sz="1600" baseline="0" dirty="0">
              <a:solidFill>
                <a:srgbClr val="000000"/>
              </a:solidFill>
            </a:endParaRPr>
          </a:p>
          <a:p>
            <a:r>
              <a:rPr lang="en-US" sz="1600" baseline="0" dirty="0">
                <a:solidFill>
                  <a:srgbClr val="000000"/>
                </a:solidFill>
              </a:rPr>
              <a:t>Lesson 4: The Journey: Living the Christian life. (Romans - Revelation)</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3</a:t>
            </a:fld>
            <a:endParaRPr lang="en-US" dirty="0"/>
          </a:p>
        </p:txBody>
      </p:sp>
    </p:spTree>
    <p:extLst>
      <p:ext uri="{BB962C8B-B14F-4D97-AF65-F5344CB8AC3E}">
        <p14:creationId xmlns:p14="http://schemas.microsoft.com/office/powerpoint/2010/main" val="3413711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Questions or comments?</a:t>
            </a:r>
          </a:p>
          <a:p>
            <a:endParaRPr lang="en-US" sz="1600" dirty="0">
              <a:solidFill>
                <a:srgbClr val="000000"/>
              </a:solidFill>
            </a:endParaRPr>
          </a:p>
          <a:p>
            <a:r>
              <a:rPr lang="en-US" sz="1600" dirty="0">
                <a:solidFill>
                  <a:srgbClr val="000000"/>
                </a:solidFill>
              </a:rPr>
              <a:t>Ask each student to </a:t>
            </a:r>
            <a:r>
              <a:rPr lang="en-US" sz="1600" baseline="0" dirty="0">
                <a:solidFill>
                  <a:srgbClr val="000000"/>
                </a:solidFill>
              </a:rPr>
              <a:t>do the following before the next lesson:</a:t>
            </a:r>
          </a:p>
          <a:p>
            <a:endParaRPr lang="en-US" sz="1600" baseline="0" dirty="0">
              <a:solidFill>
                <a:srgbClr val="000000"/>
              </a:solidFill>
            </a:endParaRPr>
          </a:p>
          <a:p>
            <a:pPr marL="285750" indent="-285750">
              <a:buFont typeface="Arial" charset="0"/>
              <a:buChar char="•"/>
            </a:pPr>
            <a:r>
              <a:rPr lang="en-US" sz="1600" baseline="0" dirty="0">
                <a:solidFill>
                  <a:srgbClr val="000000"/>
                </a:solidFill>
              </a:rPr>
              <a:t>Read Lesson 1 in the book again.</a:t>
            </a:r>
          </a:p>
          <a:p>
            <a:pPr marL="285750" indent="-285750">
              <a:buFont typeface="Arial" charset="0"/>
              <a:buChar char="•"/>
            </a:pPr>
            <a:endParaRPr lang="en-US" sz="1600" baseline="0" dirty="0">
              <a:solidFill>
                <a:srgbClr val="000000"/>
              </a:solidFill>
            </a:endParaRPr>
          </a:p>
          <a:p>
            <a:pPr marL="285750" indent="-285750">
              <a:buFont typeface="Arial" charset="0"/>
              <a:buChar char="•"/>
            </a:pPr>
            <a:r>
              <a:rPr lang="en-US" sz="1600" baseline="0" dirty="0">
                <a:solidFill>
                  <a:srgbClr val="000000"/>
                </a:solidFill>
              </a:rPr>
              <a:t>Spend 30 minutes alone praying. Ask God to lead you and guide you on your quest to find truth.</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30</a:t>
            </a:fld>
            <a:endParaRPr lang="en-US" dirty="0"/>
          </a:p>
        </p:txBody>
      </p:sp>
    </p:spTree>
    <p:extLst>
      <p:ext uri="{BB962C8B-B14F-4D97-AF65-F5344CB8AC3E}">
        <p14:creationId xmlns:p14="http://schemas.microsoft.com/office/powerpoint/2010/main" val="411639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How do we know God exists?</a:t>
            </a:r>
          </a:p>
          <a:p>
            <a:endParaRPr lang="en-US" sz="1600" dirty="0">
              <a:solidFill>
                <a:srgbClr val="000000"/>
              </a:solidFill>
            </a:endParaRPr>
          </a:p>
          <a:p>
            <a:r>
              <a:rPr lang="en-US" sz="1600" dirty="0">
                <a:solidFill>
                  <a:srgbClr val="000000"/>
                </a:solidFill>
              </a:rPr>
              <a:t>God is a spirit. (Read John 4:24)</a:t>
            </a:r>
          </a:p>
          <a:p>
            <a:endParaRPr lang="en-US" sz="1600" dirty="0">
              <a:solidFill>
                <a:srgbClr val="000000"/>
              </a:solidFill>
            </a:endParaRPr>
          </a:p>
          <a:p>
            <a:r>
              <a:rPr lang="en-US" sz="1600" dirty="0">
                <a:solidFill>
                  <a:srgbClr val="000000"/>
                </a:solidFill>
              </a:rPr>
              <a:t>Explain wind analogy.</a:t>
            </a:r>
            <a:r>
              <a:rPr lang="en-US" sz="1600" baseline="0" dirty="0">
                <a:solidFill>
                  <a:srgbClr val="000000"/>
                </a:solidFill>
              </a:rPr>
              <a:t> (</a:t>
            </a:r>
            <a:r>
              <a:rPr lang="en-US" sz="1600" dirty="0">
                <a:solidFill>
                  <a:srgbClr val="000000"/>
                </a:solidFill>
              </a:rPr>
              <a:t>Ruach and Pneuma)</a:t>
            </a:r>
          </a:p>
          <a:p>
            <a:endParaRPr lang="en-US" sz="1600" dirty="0">
              <a:solidFill>
                <a:srgbClr val="000000"/>
              </a:solidFill>
            </a:endParaRPr>
          </a:p>
          <a:p>
            <a:r>
              <a:rPr lang="en-US" sz="1600" dirty="0">
                <a:solidFill>
                  <a:srgbClr val="000000"/>
                </a:solidFill>
              </a:rPr>
              <a:t>4</a:t>
            </a:r>
            <a:r>
              <a:rPr lang="en-US" sz="1600" baseline="0" dirty="0">
                <a:solidFill>
                  <a:srgbClr val="000000"/>
                </a:solidFill>
              </a:rPr>
              <a:t> witnesses of God’s existence:</a:t>
            </a:r>
          </a:p>
          <a:p>
            <a:pPr marL="171450" indent="-171450">
              <a:buFont typeface="Arial"/>
              <a:buChar char="•"/>
            </a:pPr>
            <a:r>
              <a:rPr lang="en-US" sz="1600" b="1" baseline="0" dirty="0">
                <a:solidFill>
                  <a:srgbClr val="000000"/>
                </a:solidFill>
              </a:rPr>
              <a:t>Nature</a:t>
            </a:r>
            <a:r>
              <a:rPr lang="en-US" sz="1600" baseline="0" dirty="0">
                <a:solidFill>
                  <a:srgbClr val="000000"/>
                </a:solidFill>
              </a:rPr>
              <a:t> - DNA code example</a:t>
            </a:r>
          </a:p>
          <a:p>
            <a:pPr marL="171450" indent="-171450">
              <a:buFont typeface="Arial"/>
              <a:buChar char="•"/>
            </a:pPr>
            <a:r>
              <a:rPr lang="en-US" sz="1600" b="1" baseline="0" dirty="0">
                <a:solidFill>
                  <a:srgbClr val="000000"/>
                </a:solidFill>
              </a:rPr>
              <a:t>Testimony</a:t>
            </a:r>
            <a:r>
              <a:rPr lang="en-US" sz="1600" baseline="0" dirty="0">
                <a:solidFill>
                  <a:srgbClr val="000000"/>
                </a:solidFill>
              </a:rPr>
              <a:t> - changed lives, healed marriages, broken addictions, forgiveness, REAL CHANGE. (This is a great place to mention your personal story of deliverance or healing.)</a:t>
            </a:r>
          </a:p>
          <a:p>
            <a:pPr marL="171450" indent="-171450">
              <a:buFont typeface="Arial"/>
              <a:buChar char="•"/>
            </a:pPr>
            <a:r>
              <a:rPr lang="en-US" sz="1600" b="1" baseline="0" dirty="0">
                <a:solidFill>
                  <a:srgbClr val="000000"/>
                </a:solidFill>
              </a:rPr>
              <a:t>The Bible </a:t>
            </a:r>
            <a:r>
              <a:rPr lang="en-US" sz="1600" baseline="0" dirty="0">
                <a:solidFill>
                  <a:srgbClr val="000000"/>
                </a:solidFill>
              </a:rPr>
              <a:t>- historical and prophetic accuracy</a:t>
            </a:r>
          </a:p>
          <a:p>
            <a:pPr marL="171450" indent="-171450">
              <a:buFont typeface="Arial"/>
              <a:buChar char="•"/>
            </a:pPr>
            <a:r>
              <a:rPr lang="en-US" sz="1600" b="1" baseline="0" dirty="0">
                <a:solidFill>
                  <a:srgbClr val="000000"/>
                </a:solidFill>
              </a:rPr>
              <a:t>The Nation of Israel </a:t>
            </a:r>
            <a:r>
              <a:rPr lang="en-US" sz="1600" baseline="0" dirty="0">
                <a:solidFill>
                  <a:srgbClr val="000000"/>
                </a:solidFill>
              </a:rPr>
              <a:t>– Reborn after 2000 years of non-existence</a:t>
            </a:r>
          </a:p>
        </p:txBody>
      </p:sp>
      <p:sp>
        <p:nvSpPr>
          <p:cNvPr id="4" name="Slide Number Placeholder 3"/>
          <p:cNvSpPr>
            <a:spLocks noGrp="1"/>
          </p:cNvSpPr>
          <p:nvPr>
            <p:ph type="sldNum" sz="quarter" idx="10"/>
          </p:nvPr>
        </p:nvSpPr>
        <p:spPr/>
        <p:txBody>
          <a:bodyPr/>
          <a:lstStyle/>
          <a:p>
            <a:fld id="{347E24D1-BA45-7043-BCF8-BD8422989279}" type="slidenum">
              <a:rPr lang="en-US" smtClean="0"/>
              <a:t>4</a:t>
            </a:fld>
            <a:endParaRPr lang="en-US" dirty="0"/>
          </a:p>
        </p:txBody>
      </p:sp>
    </p:spTree>
    <p:extLst>
      <p:ext uri="{BB962C8B-B14F-4D97-AF65-F5344CB8AC3E}">
        <p14:creationId xmlns:p14="http://schemas.microsoft.com/office/powerpoint/2010/main" val="169152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Does God require blind faith?</a:t>
            </a:r>
          </a:p>
          <a:p>
            <a:endParaRPr lang="en-US" sz="1600" b="1" dirty="0">
              <a:solidFill>
                <a:srgbClr val="000000"/>
              </a:solidFill>
            </a:endParaRPr>
          </a:p>
          <a:p>
            <a:r>
              <a:rPr lang="en-US" sz="1600" b="0" dirty="0">
                <a:solidFill>
                  <a:srgbClr val="000000"/>
                </a:solidFill>
              </a:rPr>
              <a:t>No. God</a:t>
            </a:r>
            <a:r>
              <a:rPr lang="en-US" sz="1600" b="0" baseline="0" dirty="0">
                <a:solidFill>
                  <a:srgbClr val="000000"/>
                </a:solidFill>
              </a:rPr>
              <a:t> has given us a process to judge what is true.</a:t>
            </a:r>
            <a:endParaRPr lang="en-US" sz="1600" b="0" dirty="0">
              <a:solidFill>
                <a:srgbClr val="000000"/>
              </a:solidFill>
            </a:endParaRPr>
          </a:p>
          <a:p>
            <a:endParaRPr lang="en-US" sz="1600" dirty="0">
              <a:solidFill>
                <a:srgbClr val="000000"/>
              </a:solidFill>
            </a:endParaRPr>
          </a:p>
          <a:p>
            <a:r>
              <a:rPr lang="en-US" sz="1600" dirty="0">
                <a:solidFill>
                  <a:srgbClr val="000000"/>
                </a:solidFill>
              </a:rPr>
              <a:t>Explain</a:t>
            </a:r>
            <a:r>
              <a:rPr lang="en-US" sz="1600" baseline="0" dirty="0">
                <a:solidFill>
                  <a:srgbClr val="000000"/>
                </a:solidFill>
              </a:rPr>
              <a:t> the process of judging truth:</a:t>
            </a:r>
          </a:p>
          <a:p>
            <a:pPr marL="171450" indent="-171450">
              <a:buFont typeface="Arial" charset="0"/>
              <a:buChar char="•"/>
            </a:pPr>
            <a:r>
              <a:rPr lang="en-US" sz="1600" b="1" baseline="0" dirty="0">
                <a:solidFill>
                  <a:srgbClr val="000000"/>
                </a:solidFill>
              </a:rPr>
              <a:t>Experience</a:t>
            </a:r>
            <a:r>
              <a:rPr lang="en-US" sz="1600" baseline="0" dirty="0">
                <a:solidFill>
                  <a:srgbClr val="000000"/>
                </a:solidFill>
              </a:rPr>
              <a:t> – firsthand.</a:t>
            </a:r>
          </a:p>
          <a:p>
            <a:pPr marL="171450" indent="-171450">
              <a:buFont typeface="Arial" charset="0"/>
              <a:buChar char="•"/>
            </a:pPr>
            <a:r>
              <a:rPr lang="en-US" sz="1600" b="1" baseline="0" dirty="0">
                <a:solidFill>
                  <a:srgbClr val="000000"/>
                </a:solidFill>
              </a:rPr>
              <a:t>Knowledge</a:t>
            </a:r>
            <a:r>
              <a:rPr lang="en-US" sz="1600" baseline="0" dirty="0">
                <a:solidFill>
                  <a:srgbClr val="000000"/>
                </a:solidFill>
              </a:rPr>
              <a:t> – others experience.</a:t>
            </a:r>
          </a:p>
          <a:p>
            <a:pPr marL="171450" indent="-171450">
              <a:buFont typeface="Arial" charset="0"/>
              <a:buChar char="•"/>
            </a:pPr>
            <a:r>
              <a:rPr lang="en-US" sz="1600" b="1" baseline="0" dirty="0">
                <a:solidFill>
                  <a:srgbClr val="000000"/>
                </a:solidFill>
              </a:rPr>
              <a:t>Conscience</a:t>
            </a:r>
            <a:r>
              <a:rPr lang="en-US" sz="1600" baseline="0" dirty="0">
                <a:solidFill>
                  <a:srgbClr val="000000"/>
                </a:solidFill>
              </a:rPr>
              <a:t> – is it right or wrong?</a:t>
            </a:r>
          </a:p>
          <a:p>
            <a:endParaRPr lang="en-US" sz="1600" baseline="0" dirty="0">
              <a:solidFill>
                <a:srgbClr val="000000"/>
              </a:solidFill>
            </a:endParaRPr>
          </a:p>
          <a:p>
            <a:r>
              <a:rPr lang="en-US" sz="1600" baseline="0" dirty="0">
                <a:solidFill>
                  <a:srgbClr val="000000"/>
                </a:solidFill>
              </a:rPr>
              <a:t>Where these three intersect is where we judge truth.</a:t>
            </a:r>
          </a:p>
          <a:p>
            <a:endParaRPr lang="en-US" sz="1600" baseline="0" dirty="0">
              <a:solidFill>
                <a:srgbClr val="000000"/>
              </a:solidFill>
            </a:endParaRPr>
          </a:p>
          <a:p>
            <a:pPr marL="171450" indent="-171450">
              <a:buFont typeface="Arial" charset="0"/>
              <a:buChar char="•"/>
            </a:pPr>
            <a:r>
              <a:rPr lang="en-US" sz="1600" baseline="0" dirty="0">
                <a:solidFill>
                  <a:srgbClr val="000000"/>
                </a:solidFill>
              </a:rPr>
              <a:t>Our </a:t>
            </a:r>
            <a:r>
              <a:rPr lang="en-US" sz="1600" b="1" baseline="0" dirty="0">
                <a:solidFill>
                  <a:srgbClr val="000000"/>
                </a:solidFill>
              </a:rPr>
              <a:t>conscience</a:t>
            </a:r>
            <a:r>
              <a:rPr lang="en-US" sz="1600" baseline="0" dirty="0">
                <a:solidFill>
                  <a:srgbClr val="000000"/>
                </a:solidFill>
              </a:rPr>
              <a:t> makes us aware of God.</a:t>
            </a:r>
          </a:p>
          <a:p>
            <a:pPr marL="171450" indent="-171450">
              <a:buFont typeface="Arial" charset="0"/>
              <a:buChar char="•"/>
            </a:pPr>
            <a:r>
              <a:rPr lang="en-US" sz="1600" baseline="0" dirty="0">
                <a:solidFill>
                  <a:srgbClr val="000000"/>
                </a:solidFill>
              </a:rPr>
              <a:t>The Bible gives us </a:t>
            </a:r>
            <a:r>
              <a:rPr lang="en-US" sz="1600" b="1" baseline="0" dirty="0">
                <a:solidFill>
                  <a:srgbClr val="000000"/>
                </a:solidFill>
              </a:rPr>
              <a:t>knowledge</a:t>
            </a:r>
            <a:r>
              <a:rPr lang="en-US" sz="1600" baseline="0" dirty="0">
                <a:solidFill>
                  <a:srgbClr val="000000"/>
                </a:solidFill>
              </a:rPr>
              <a:t> of God.</a:t>
            </a:r>
          </a:p>
          <a:p>
            <a:pPr marL="171450" indent="-171450">
              <a:buFont typeface="Arial" charset="0"/>
              <a:buChar char="•"/>
            </a:pPr>
            <a:r>
              <a:rPr lang="en-US" sz="1600" baseline="0" dirty="0">
                <a:solidFill>
                  <a:srgbClr val="000000"/>
                </a:solidFill>
              </a:rPr>
              <a:t>When we respond to God, we </a:t>
            </a:r>
            <a:r>
              <a:rPr lang="en-US" sz="1600" b="1" baseline="0" dirty="0">
                <a:solidFill>
                  <a:srgbClr val="000000"/>
                </a:solidFill>
              </a:rPr>
              <a:t>experience</a:t>
            </a:r>
            <a:r>
              <a:rPr lang="en-US" sz="1600" baseline="0" dirty="0">
                <a:solidFill>
                  <a:srgbClr val="000000"/>
                </a:solidFill>
              </a:rPr>
              <a:t> the results in our lives.</a:t>
            </a:r>
          </a:p>
          <a:p>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5</a:t>
            </a:fld>
            <a:endParaRPr lang="en-US" dirty="0"/>
          </a:p>
        </p:txBody>
      </p:sp>
    </p:spTree>
    <p:extLst>
      <p:ext uri="{BB962C8B-B14F-4D97-AF65-F5344CB8AC3E}">
        <p14:creationId xmlns:p14="http://schemas.microsoft.com/office/powerpoint/2010/main" val="89965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This is the question we must answer in life:</a:t>
            </a:r>
          </a:p>
          <a:p>
            <a:endParaRPr lang="en-US" sz="1600" b="1" dirty="0">
              <a:solidFill>
                <a:srgbClr val="000000"/>
              </a:solidFill>
            </a:endParaRPr>
          </a:p>
          <a:p>
            <a:r>
              <a:rPr lang="en-US" sz="1600" b="1" dirty="0">
                <a:solidFill>
                  <a:srgbClr val="000000"/>
                </a:solidFill>
              </a:rPr>
              <a:t>Do you believe the Bible is true?</a:t>
            </a:r>
          </a:p>
          <a:p>
            <a:endParaRPr lang="en-US" sz="1600" dirty="0">
              <a:solidFill>
                <a:srgbClr val="000000"/>
              </a:solidFill>
            </a:endParaRPr>
          </a:p>
          <a:p>
            <a:r>
              <a:rPr lang="en-US" sz="1600" dirty="0">
                <a:solidFill>
                  <a:srgbClr val="000000"/>
                </a:solidFill>
              </a:rPr>
              <a:t>People will tell you </a:t>
            </a:r>
            <a:r>
              <a:rPr lang="en-US" sz="1600" baseline="0" dirty="0">
                <a:solidFill>
                  <a:srgbClr val="000000"/>
                </a:solidFill>
              </a:rPr>
              <a:t>Bible is flawed, changed, altered, or irrelevant.</a:t>
            </a:r>
          </a:p>
          <a:p>
            <a:endParaRPr lang="en-US" sz="1600" baseline="0" dirty="0">
              <a:solidFill>
                <a:srgbClr val="000000"/>
              </a:solidFill>
            </a:endParaRPr>
          </a:p>
          <a:p>
            <a:r>
              <a:rPr lang="en-US" sz="1600" baseline="0" dirty="0">
                <a:solidFill>
                  <a:srgbClr val="000000"/>
                </a:solidFill>
              </a:rPr>
              <a:t>They are</a:t>
            </a:r>
            <a:r>
              <a:rPr lang="en-US" sz="1600" dirty="0">
                <a:solidFill>
                  <a:srgbClr val="000000"/>
                </a:solidFill>
              </a:rPr>
              <a:t> wrong…they don’t know the facts.</a:t>
            </a:r>
          </a:p>
        </p:txBody>
      </p:sp>
      <p:sp>
        <p:nvSpPr>
          <p:cNvPr id="4" name="Slide Number Placeholder 3"/>
          <p:cNvSpPr>
            <a:spLocks noGrp="1"/>
          </p:cNvSpPr>
          <p:nvPr>
            <p:ph type="sldNum" sz="quarter" idx="10"/>
          </p:nvPr>
        </p:nvSpPr>
        <p:spPr/>
        <p:txBody>
          <a:bodyPr/>
          <a:lstStyle/>
          <a:p>
            <a:fld id="{347E24D1-BA45-7043-BCF8-BD8422989279}" type="slidenum">
              <a:rPr lang="en-US" smtClean="0"/>
              <a:t>6</a:t>
            </a:fld>
            <a:endParaRPr lang="en-US" dirty="0"/>
          </a:p>
        </p:txBody>
      </p:sp>
    </p:spTree>
    <p:extLst>
      <p:ext uri="{BB962C8B-B14F-4D97-AF65-F5344CB8AC3E}">
        <p14:creationId xmlns:p14="http://schemas.microsoft.com/office/powerpoint/2010/main" val="64996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In order to be a disciple of Christ, we must believe the Bible is true and it is God’s message to us today.</a:t>
            </a:r>
          </a:p>
          <a:p>
            <a:endParaRPr lang="en-US" sz="1600" dirty="0">
              <a:solidFill>
                <a:srgbClr val="000000"/>
              </a:solidFill>
            </a:endParaRPr>
          </a:p>
          <a:p>
            <a:r>
              <a:rPr lang="en-US" sz="1600" baseline="0" dirty="0">
                <a:solidFill>
                  <a:srgbClr val="000000"/>
                </a:solidFill>
              </a:rPr>
              <a:t>You may even be skeptical yourself. That’s OK.</a:t>
            </a:r>
          </a:p>
          <a:p>
            <a:endParaRPr lang="en-US" sz="1600" baseline="0" dirty="0">
              <a:solidFill>
                <a:srgbClr val="000000"/>
              </a:solidFill>
            </a:endParaRPr>
          </a:p>
          <a:p>
            <a:r>
              <a:rPr lang="en-US" sz="1600" baseline="0" dirty="0">
                <a:solidFill>
                  <a:srgbClr val="000000"/>
                </a:solidFill>
              </a:rPr>
              <a:t>Let’s take a look at the </a:t>
            </a:r>
            <a:r>
              <a:rPr lang="en-US" sz="1600" b="1" u="sng" baseline="0" dirty="0">
                <a:solidFill>
                  <a:srgbClr val="000000"/>
                </a:solidFill>
              </a:rPr>
              <a:t>facts</a:t>
            </a:r>
            <a:r>
              <a:rPr lang="en-US" sz="1600" baseline="0" dirty="0">
                <a:solidFill>
                  <a:srgbClr val="000000"/>
                </a:solidFill>
              </a:rPr>
              <a:t> and make an informed decision.</a:t>
            </a:r>
          </a:p>
          <a:p>
            <a:endParaRPr lang="en-US" sz="1600" b="1" dirty="0">
              <a:solidFill>
                <a:srgbClr val="000000"/>
              </a:solidFill>
            </a:endParaRPr>
          </a:p>
          <a:p>
            <a:r>
              <a:rPr lang="en-US" sz="1600" b="0" dirty="0">
                <a:solidFill>
                  <a:srgbClr val="000000"/>
                </a:solidFill>
              </a:rPr>
              <a:t>Where did the Bible come from?</a:t>
            </a:r>
          </a:p>
        </p:txBody>
      </p:sp>
      <p:sp>
        <p:nvSpPr>
          <p:cNvPr id="4" name="Slide Number Placeholder 3"/>
          <p:cNvSpPr>
            <a:spLocks noGrp="1"/>
          </p:cNvSpPr>
          <p:nvPr>
            <p:ph type="sldNum" sz="quarter" idx="10"/>
          </p:nvPr>
        </p:nvSpPr>
        <p:spPr/>
        <p:txBody>
          <a:bodyPr/>
          <a:lstStyle/>
          <a:p>
            <a:fld id="{347E24D1-BA45-7043-BCF8-BD8422989279}" type="slidenum">
              <a:rPr lang="en-US" smtClean="0"/>
              <a:t>7</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The Bible is a collection of 66 books written by 44 writers under the inspiration of God.</a:t>
            </a:r>
          </a:p>
          <a:p>
            <a:endParaRPr lang="en-US" sz="1600" dirty="0">
              <a:solidFill>
                <a:srgbClr val="000000"/>
              </a:solidFill>
            </a:endParaRPr>
          </a:p>
          <a:p>
            <a:pPr marL="171450" indent="-171450">
              <a:buFont typeface="Arial"/>
              <a:buChar char="•"/>
            </a:pPr>
            <a:r>
              <a:rPr lang="en-US" sz="1600" dirty="0">
                <a:solidFill>
                  <a:srgbClr val="000000"/>
                </a:solidFill>
              </a:rPr>
              <a:t>Written from 1500</a:t>
            </a:r>
            <a:r>
              <a:rPr lang="en-US" sz="1600" baseline="0" dirty="0">
                <a:solidFill>
                  <a:srgbClr val="000000"/>
                </a:solidFill>
              </a:rPr>
              <a:t> BC to 96 AD.</a:t>
            </a:r>
          </a:p>
          <a:p>
            <a:pPr marL="171450" indent="-171450">
              <a:buFont typeface="Arial"/>
              <a:buChar char="•"/>
            </a:pPr>
            <a:r>
              <a:rPr lang="en-US" sz="1600" baseline="0" dirty="0">
                <a:solidFill>
                  <a:srgbClr val="000000"/>
                </a:solidFill>
              </a:rPr>
              <a:t>Divided into an Old and New Testament or covenant. (agreement)</a:t>
            </a:r>
          </a:p>
          <a:p>
            <a:pPr marL="171450" indent="-171450">
              <a:buFont typeface="Arial"/>
              <a:buChar char="•"/>
            </a:pPr>
            <a:r>
              <a:rPr lang="en-US" sz="1600" baseline="0" dirty="0">
                <a:solidFill>
                  <a:srgbClr val="000000"/>
                </a:solidFill>
              </a:rPr>
              <a:t>Inspiration means “In-Spirit”</a:t>
            </a:r>
          </a:p>
          <a:p>
            <a:pPr marL="171450" indent="-171450">
              <a:buFont typeface="Arial"/>
              <a:buChar char="•"/>
            </a:pPr>
            <a:r>
              <a:rPr lang="en-US" sz="1600" b="1" baseline="0" dirty="0">
                <a:solidFill>
                  <a:srgbClr val="000000"/>
                </a:solidFill>
              </a:rPr>
              <a:t>READ: </a:t>
            </a:r>
            <a:r>
              <a:rPr lang="en-US" sz="1600" baseline="0" dirty="0">
                <a:solidFill>
                  <a:srgbClr val="000000"/>
                </a:solidFill>
              </a:rPr>
              <a:t>2 Timothy 3:15-17 (pg.10)</a:t>
            </a:r>
          </a:p>
          <a:p>
            <a:pPr marL="171450" indent="-171450">
              <a:buFont typeface="Arial"/>
              <a:buChar char="•"/>
            </a:pPr>
            <a:r>
              <a:rPr lang="en-US" sz="1600" b="1" baseline="0" dirty="0">
                <a:solidFill>
                  <a:srgbClr val="000000"/>
                </a:solidFill>
              </a:rPr>
              <a:t>READ: </a:t>
            </a:r>
            <a:r>
              <a:rPr lang="en-US" sz="1600" baseline="0" dirty="0">
                <a:solidFill>
                  <a:srgbClr val="000000"/>
                </a:solidFill>
              </a:rPr>
              <a:t>Galatians 1:11-12 (pg. 10)</a:t>
            </a:r>
          </a:p>
          <a:p>
            <a:pPr marL="171450" indent="-171450">
              <a:buFont typeface="Arial"/>
              <a:buChar char="•"/>
            </a:pPr>
            <a:r>
              <a:rPr lang="en-US" sz="1600" i="1" baseline="0" dirty="0">
                <a:solidFill>
                  <a:srgbClr val="000000"/>
                </a:solidFill>
              </a:rPr>
              <a:t>Canon</a:t>
            </a:r>
            <a:r>
              <a:rPr lang="en-US" sz="1600" baseline="0" dirty="0">
                <a:solidFill>
                  <a:srgbClr val="000000"/>
                </a:solidFill>
              </a:rPr>
              <a:t> means “sacred collection”.</a:t>
            </a:r>
          </a:p>
          <a:p>
            <a:pPr marL="171450" indent="-171450">
              <a:buFont typeface="Arial"/>
              <a:buChar char="•"/>
            </a:pPr>
            <a:r>
              <a:rPr lang="en-US" sz="1600" baseline="0" dirty="0">
                <a:solidFill>
                  <a:srgbClr val="000000"/>
                </a:solidFill>
              </a:rPr>
              <a:t>Early church leaders agreed on the 27 books of the NT</a:t>
            </a:r>
          </a:p>
          <a:p>
            <a:pPr marL="171450" indent="-171450">
              <a:buFont typeface="Arial"/>
              <a:buChar char="•"/>
            </a:pPr>
            <a:r>
              <a:rPr lang="en-US" sz="1600" baseline="0" dirty="0">
                <a:solidFill>
                  <a:srgbClr val="000000"/>
                </a:solidFill>
              </a:rPr>
              <a:t>Explain the criteria used to select the books. (Apostolic authorship, church acceptance, non-contradictory)</a:t>
            </a:r>
          </a:p>
          <a:p>
            <a:pPr marL="171450" indent="-171450">
              <a:buFont typeface="Arial"/>
              <a:buChar char="•"/>
            </a:pPr>
            <a:endParaRPr lang="en-US" sz="1600" baseline="0" dirty="0">
              <a:solidFill>
                <a:srgbClr val="000000"/>
              </a:solidFill>
            </a:endParaRPr>
          </a:p>
          <a:p>
            <a:r>
              <a:rPr lang="en-US" sz="1600" baseline="0" dirty="0">
                <a:solidFill>
                  <a:srgbClr val="000000"/>
                </a:solidFill>
              </a:rPr>
              <a:t>That explains how the scriptures were determined, how did they physically get here?</a:t>
            </a:r>
            <a:endParaRPr lang="en-US" sz="1600" dirty="0">
              <a:solidFill>
                <a:srgbClr val="000000"/>
              </a:solidFill>
            </a:endParaRPr>
          </a:p>
          <a:p>
            <a:endParaRPr lang="en-US" sz="18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8</a:t>
            </a:fld>
            <a:endParaRPr lang="en-US" dirty="0"/>
          </a:p>
        </p:txBody>
      </p:sp>
    </p:spTree>
    <p:extLst>
      <p:ext uri="{BB962C8B-B14F-4D97-AF65-F5344CB8AC3E}">
        <p14:creationId xmlns:p14="http://schemas.microsoft.com/office/powerpoint/2010/main" val="3441586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cs typeface="Calibri Light"/>
              </a:rPr>
              <a:t>Remember, there were no printing presses</a:t>
            </a:r>
            <a:r>
              <a:rPr lang="en-US" sz="1600" baseline="0" dirty="0">
                <a:solidFill>
                  <a:srgbClr val="000000"/>
                </a:solidFill>
                <a:cs typeface="Calibri Light"/>
              </a:rPr>
              <a:t> until the 15th century AD.</a:t>
            </a:r>
            <a:endParaRPr lang="en-US" sz="16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cs typeface="Calibri Light"/>
              </a:rPr>
              <a:t>Ancient sacred writings were carefully and accurately copied by scribes.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cs typeface="Calibri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cs typeface="Calibri Light"/>
              </a:rPr>
              <a:t>It is important that we understand what a scribe is…</a:t>
            </a:r>
          </a:p>
        </p:txBody>
      </p:sp>
      <p:sp>
        <p:nvSpPr>
          <p:cNvPr id="4" name="Slide Number Placeholder 3"/>
          <p:cNvSpPr>
            <a:spLocks noGrp="1"/>
          </p:cNvSpPr>
          <p:nvPr>
            <p:ph type="sldNum" sz="quarter" idx="10"/>
          </p:nvPr>
        </p:nvSpPr>
        <p:spPr/>
        <p:txBody>
          <a:bodyPr/>
          <a:lstStyle/>
          <a:p>
            <a:fld id="{347E24D1-BA45-7043-BCF8-BD8422989279}" type="slidenum">
              <a:rPr lang="en-US" smtClean="0"/>
              <a:t>9</a:t>
            </a:fld>
            <a:endParaRPr lang="en-US" dirty="0"/>
          </a:p>
        </p:txBody>
      </p:sp>
    </p:spTree>
    <p:extLst>
      <p:ext uri="{BB962C8B-B14F-4D97-AF65-F5344CB8AC3E}">
        <p14:creationId xmlns:p14="http://schemas.microsoft.com/office/powerpoint/2010/main" val="74349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68573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228574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189047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104145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87162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173299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0ABA0E-772D-8347-9181-B0855938257E}" type="datetimeFigureOut">
              <a:rPr lang="en-US" smtClean="0"/>
              <a:t>4/24/20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159226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0ABA0E-772D-8347-9181-B0855938257E}" type="datetimeFigureOut">
              <a:rPr lang="en-US" smtClean="0"/>
              <a:t>4/24/20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250263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ABA0E-772D-8347-9181-B0855938257E}" type="datetimeFigureOut">
              <a:rPr lang="en-US" smtClean="0"/>
              <a:t>4/24/20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315381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344226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dirty="0"/>
          </a:p>
        </p:txBody>
      </p:sp>
    </p:spTree>
    <p:extLst>
      <p:ext uri="{BB962C8B-B14F-4D97-AF65-F5344CB8AC3E}">
        <p14:creationId xmlns:p14="http://schemas.microsoft.com/office/powerpoint/2010/main" val="35028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0ABA0E-772D-8347-9181-B0855938257E}" type="datetimeFigureOut">
              <a:rPr lang="en-US" smtClean="0"/>
              <a:t>4/24/20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48C9F6-1ABB-3C46-B459-3FC5E0FB5DF1}" type="slidenum">
              <a:rPr lang="en-US" smtClean="0"/>
              <a:t>‹#›</a:t>
            </a:fld>
            <a:endParaRPr lang="en-US" dirty="0"/>
          </a:p>
        </p:txBody>
      </p:sp>
    </p:spTree>
    <p:extLst>
      <p:ext uri="{BB962C8B-B14F-4D97-AF65-F5344CB8AC3E}">
        <p14:creationId xmlns:p14="http://schemas.microsoft.com/office/powerpoint/2010/main" val="2044891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8922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2160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24575"/>
            <a:ext cx="7953325" cy="1938992"/>
          </a:xfrm>
          <a:prstGeom prst="rect">
            <a:avLst/>
          </a:prstGeom>
          <a:noFill/>
        </p:spPr>
        <p:txBody>
          <a:bodyPr wrap="square" rtlCol="0" anchor="ctr">
            <a:spAutoFit/>
          </a:bodyPr>
          <a:lstStyle/>
          <a:p>
            <a:pPr algn="ctr"/>
            <a:r>
              <a:rPr lang="en-US" sz="4000" dirty="0">
                <a:solidFill>
                  <a:srgbClr val="FFFFFF"/>
                </a:solidFill>
              </a:rPr>
              <a:t>The Old Testament was written in Hebrew, and the New Testament in Greek.</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98287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497284"/>
            <a:ext cx="7953325" cy="2554545"/>
          </a:xfrm>
          <a:prstGeom prst="rect">
            <a:avLst/>
          </a:prstGeom>
          <a:noFill/>
        </p:spPr>
        <p:txBody>
          <a:bodyPr wrap="square" rtlCol="0">
            <a:spAutoFit/>
          </a:bodyPr>
          <a:lstStyle/>
          <a:p>
            <a:pPr algn="ctr"/>
            <a:r>
              <a:rPr lang="en-US" sz="4000" dirty="0"/>
              <a:t>The invention of the printing press and translation into common languages made the Bible accessible to millions.</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2317739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48625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37943"/>
            <a:ext cx="7953325" cy="1938992"/>
          </a:xfrm>
          <a:prstGeom prst="rect">
            <a:avLst/>
          </a:prstGeom>
          <a:noFill/>
        </p:spPr>
        <p:txBody>
          <a:bodyPr wrap="square" rtlCol="0" anchor="ctr">
            <a:spAutoFit/>
          </a:bodyPr>
          <a:lstStyle/>
          <a:p>
            <a:pPr algn="ctr"/>
            <a:r>
              <a:rPr lang="en-US" sz="4000" dirty="0">
                <a:solidFill>
                  <a:srgbClr val="FFFFFF"/>
                </a:solidFill>
              </a:rPr>
              <a:t>It is important that you use a Bible translation you can understand and is translated accurately.</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405985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32507" y="329168"/>
            <a:ext cx="4039613" cy="646331"/>
          </a:xfrm>
          <a:prstGeom prst="rect">
            <a:avLst/>
          </a:prstGeom>
          <a:noFill/>
        </p:spPr>
        <p:txBody>
          <a:bodyPr wrap="none" rtlCol="0">
            <a:spAutoFit/>
          </a:bodyPr>
          <a:lstStyle/>
          <a:p>
            <a:r>
              <a:rPr lang="en-US" sz="3600" dirty="0">
                <a:solidFill>
                  <a:schemeClr val="bg1"/>
                </a:solidFill>
                <a:cs typeface="Calibri Light"/>
              </a:rPr>
              <a:t>The Dead Sea Scrolls</a:t>
            </a:r>
          </a:p>
        </p:txBody>
      </p:sp>
    </p:spTree>
    <p:extLst>
      <p:ext uri="{BB962C8B-B14F-4D97-AF65-F5344CB8AC3E}">
        <p14:creationId xmlns:p14="http://schemas.microsoft.com/office/powerpoint/2010/main" val="126083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417076"/>
            <a:ext cx="7953325" cy="2708434"/>
          </a:xfrm>
          <a:prstGeom prst="rect">
            <a:avLst/>
          </a:prstGeom>
          <a:noFill/>
        </p:spPr>
        <p:txBody>
          <a:bodyPr wrap="square" rtlCol="0">
            <a:spAutoFit/>
          </a:bodyPr>
          <a:lstStyle/>
          <a:p>
            <a:pPr algn="ctr"/>
            <a:r>
              <a:rPr lang="en-US" sz="3400" dirty="0">
                <a:cs typeface="Calibri Light"/>
              </a:rPr>
              <a:t>Considering the historical evidence, it is reasonable to believe the Bible is an accurate translation of the original writings and has been preserved through the ages of history.</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677593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483916"/>
            <a:ext cx="7953325" cy="2554545"/>
          </a:xfrm>
          <a:prstGeom prst="rect">
            <a:avLst/>
          </a:prstGeom>
          <a:noFill/>
        </p:spPr>
        <p:txBody>
          <a:bodyPr wrap="square" rtlCol="0">
            <a:spAutoFit/>
          </a:bodyPr>
          <a:lstStyle/>
          <a:p>
            <a:pPr lvl="0" algn="ctr"/>
            <a:r>
              <a:rPr lang="en-US" sz="4000" dirty="0">
                <a:solidFill>
                  <a:srgbClr val="000000"/>
                </a:solidFill>
                <a:cs typeface="Calibri Light"/>
              </a:rPr>
              <a:t>The Bible contains one story: </a:t>
            </a:r>
            <a:br>
              <a:rPr lang="en-US" sz="4000" dirty="0">
                <a:solidFill>
                  <a:srgbClr val="000000"/>
                </a:solidFill>
                <a:cs typeface="Calibri Light"/>
              </a:rPr>
            </a:br>
            <a:r>
              <a:rPr lang="en-US" sz="4000" dirty="0">
                <a:solidFill>
                  <a:srgbClr val="000000"/>
                </a:solidFill>
                <a:cs typeface="Calibri Light"/>
              </a:rPr>
              <a:t>Jesus is the Son of God who came and died for our sins so we can receive eternal life if we follow Him.</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2195646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332507" y="329168"/>
            <a:ext cx="1645002" cy="646331"/>
          </a:xfrm>
          <a:prstGeom prst="rect">
            <a:avLst/>
          </a:prstGeom>
          <a:noFill/>
        </p:spPr>
        <p:txBody>
          <a:bodyPr wrap="none" rtlCol="0">
            <a:spAutoFit/>
          </a:bodyPr>
          <a:lstStyle/>
          <a:p>
            <a:r>
              <a:rPr lang="en-US" sz="3600" dirty="0">
                <a:solidFill>
                  <a:schemeClr val="bg1"/>
                </a:solidFill>
                <a:cs typeface="Calibri Light"/>
              </a:rPr>
              <a:t>Genesis</a:t>
            </a:r>
          </a:p>
        </p:txBody>
      </p:sp>
    </p:spTree>
    <p:extLst>
      <p:ext uri="{BB962C8B-B14F-4D97-AF65-F5344CB8AC3E}">
        <p14:creationId xmlns:p14="http://schemas.microsoft.com/office/powerpoint/2010/main" val="1864192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992249"/>
            <a:ext cx="7953325" cy="1323439"/>
          </a:xfrm>
          <a:prstGeom prst="rect">
            <a:avLst/>
          </a:prstGeom>
          <a:noFill/>
        </p:spPr>
        <p:txBody>
          <a:bodyPr wrap="square" rtlCol="0" anchor="ctr">
            <a:spAutoFit/>
          </a:bodyPr>
          <a:lstStyle/>
          <a:p>
            <a:pPr algn="ctr"/>
            <a:r>
              <a:rPr lang="en-US" sz="4000" dirty="0">
                <a:solidFill>
                  <a:srgbClr val="FFFFFF"/>
                </a:solidFill>
              </a:rPr>
              <a:t>Human beings are made of three distinct parts: body, soul, and spirit.</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48166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58203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C36A3-964C-0548-8FFC-29FF512930C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18740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804748"/>
            <a:ext cx="7953325" cy="1938992"/>
          </a:xfrm>
          <a:prstGeom prst="rect">
            <a:avLst/>
          </a:prstGeom>
          <a:noFill/>
        </p:spPr>
        <p:txBody>
          <a:bodyPr wrap="square" rtlCol="0">
            <a:spAutoFit/>
          </a:bodyPr>
          <a:lstStyle/>
          <a:p>
            <a:pPr algn="ctr"/>
            <a:r>
              <a:rPr lang="en-US" sz="4000" dirty="0"/>
              <a:t>Through Adam’s sin, death and decay entered into the human race and all creation.</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4152605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EAEBE-CB2D-6A42-97E5-2A2C73A949D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92378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456904"/>
            <a:ext cx="7953325" cy="2554545"/>
          </a:xfrm>
          <a:prstGeom prst="rect">
            <a:avLst/>
          </a:prstGeom>
          <a:noFill/>
        </p:spPr>
        <p:txBody>
          <a:bodyPr wrap="square" rtlCol="0" anchor="ctr">
            <a:spAutoFit/>
          </a:bodyPr>
          <a:lstStyle/>
          <a:p>
            <a:pPr algn="ctr"/>
            <a:r>
              <a:rPr lang="en-US" sz="4000" dirty="0">
                <a:solidFill>
                  <a:srgbClr val="FFFFFF"/>
                </a:solidFill>
              </a:rPr>
              <a:t>Sin is any disobedience to God’s law or falling short of His righteousness, and the punishment for all sin is death.</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978751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78012"/>
            <a:ext cx="7953325" cy="1938992"/>
          </a:xfrm>
          <a:prstGeom prst="rect">
            <a:avLst/>
          </a:prstGeom>
          <a:noFill/>
        </p:spPr>
        <p:txBody>
          <a:bodyPr wrap="square" rtlCol="0">
            <a:spAutoFit/>
          </a:bodyPr>
          <a:lstStyle/>
          <a:p>
            <a:pPr algn="ctr"/>
            <a:r>
              <a:rPr lang="en-US" sz="4000" dirty="0"/>
              <a:t>Gods plan was to send His Son, Jesus Christ, to die as a substitute for our death.</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2344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24575"/>
            <a:ext cx="7953325" cy="1938992"/>
          </a:xfrm>
          <a:prstGeom prst="rect">
            <a:avLst/>
          </a:prstGeom>
          <a:noFill/>
        </p:spPr>
        <p:txBody>
          <a:bodyPr wrap="square" rtlCol="0" anchor="ctr">
            <a:spAutoFit/>
          </a:bodyPr>
          <a:lstStyle/>
          <a:p>
            <a:pPr algn="ctr"/>
            <a:r>
              <a:rPr lang="en-US" sz="4000" dirty="0">
                <a:solidFill>
                  <a:srgbClr val="FFFFFF"/>
                </a:solidFill>
              </a:rPr>
              <a:t>God established the right to protect and bless men through righteousness by faith.</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612163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483916"/>
            <a:ext cx="7953325" cy="2554545"/>
          </a:xfrm>
          <a:prstGeom prst="rect">
            <a:avLst/>
          </a:prstGeom>
          <a:noFill/>
        </p:spPr>
        <p:txBody>
          <a:bodyPr wrap="square" rtlCol="0">
            <a:spAutoFit/>
          </a:bodyPr>
          <a:lstStyle/>
          <a:p>
            <a:pPr algn="ctr"/>
            <a:r>
              <a:rPr lang="en-US" sz="4000" dirty="0"/>
              <a:t>God planned to create a nation from Abraham that would bless and teach other nations how to worship and serve God.</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4184000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2005615"/>
            <a:ext cx="7953325" cy="1323439"/>
          </a:xfrm>
          <a:prstGeom prst="rect">
            <a:avLst/>
          </a:prstGeom>
          <a:noFill/>
        </p:spPr>
        <p:txBody>
          <a:bodyPr wrap="square" rtlCol="0" anchor="ctr">
            <a:spAutoFit/>
          </a:bodyPr>
          <a:lstStyle/>
          <a:p>
            <a:pPr algn="ctr"/>
            <a:r>
              <a:rPr lang="en-US" sz="4000" dirty="0">
                <a:solidFill>
                  <a:srgbClr val="FFFFFF"/>
                </a:solidFill>
              </a:rPr>
              <a:t>Faith is the key to living the Christian life.</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805962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37908"/>
            <a:ext cx="7953325" cy="1938992"/>
          </a:xfrm>
          <a:prstGeom prst="rect">
            <a:avLst/>
          </a:prstGeom>
          <a:noFill/>
        </p:spPr>
        <p:txBody>
          <a:bodyPr wrap="square" rtlCol="0">
            <a:spAutoFit/>
          </a:bodyPr>
          <a:lstStyle/>
          <a:p>
            <a:pPr algn="ctr"/>
            <a:r>
              <a:rPr lang="en-US" sz="4000" dirty="0"/>
              <a:t>God made a conditional covenant with Abraham to provide blessing and protection to his descendants.</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320941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32506" y="438891"/>
            <a:ext cx="3111098" cy="461665"/>
          </a:xfrm>
          <a:prstGeom prst="rect">
            <a:avLst/>
          </a:prstGeom>
          <a:noFill/>
        </p:spPr>
        <p:txBody>
          <a:bodyPr wrap="none" rtlCol="0">
            <a:spAutoFit/>
          </a:bodyPr>
          <a:lstStyle/>
          <a:p>
            <a:r>
              <a:rPr lang="en-US" sz="2400" dirty="0">
                <a:solidFill>
                  <a:srgbClr val="FFFFFF"/>
                </a:solidFill>
                <a:cs typeface="Calibri Light"/>
              </a:rPr>
              <a:t>Pyramids of Giza, Egypt</a:t>
            </a:r>
          </a:p>
        </p:txBody>
      </p:sp>
    </p:spTree>
    <p:extLst>
      <p:ext uri="{BB962C8B-B14F-4D97-AF65-F5344CB8AC3E}">
        <p14:creationId xmlns:p14="http://schemas.microsoft.com/office/powerpoint/2010/main" val="362653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1545"/>
            <a:ext cx="2366818" cy="2945740"/>
          </a:xfrm>
          <a:prstGeom prst="rect">
            <a:avLst/>
          </a:prstGeom>
          <a:solidFill>
            <a:srgbClr val="F05F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491510" y="1281544"/>
            <a:ext cx="2149764" cy="2945741"/>
          </a:xfrm>
          <a:prstGeom prst="rect">
            <a:avLst/>
          </a:prstGeom>
          <a:solidFill>
            <a:srgbClr val="2099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961909" y="1281544"/>
            <a:ext cx="2182091" cy="2945741"/>
          </a:xfrm>
          <a:prstGeom prst="rect">
            <a:avLst/>
          </a:prstGeom>
          <a:solidFill>
            <a:srgbClr val="503D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54419" y="1281544"/>
            <a:ext cx="2103582" cy="2945741"/>
          </a:xfrm>
          <a:prstGeom prst="rect">
            <a:avLst/>
          </a:prstGeom>
          <a:solidFill>
            <a:srgbClr val="384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514600" y="1316194"/>
            <a:ext cx="1835727" cy="584776"/>
          </a:xfrm>
          <a:prstGeom prst="rect">
            <a:avLst/>
          </a:prstGeom>
          <a:noFill/>
        </p:spPr>
        <p:txBody>
          <a:bodyPr wrap="square" rtlCol="0">
            <a:spAutoFit/>
          </a:bodyPr>
          <a:lstStyle/>
          <a:p>
            <a:r>
              <a:rPr lang="en-US" sz="3200" dirty="0">
                <a:solidFill>
                  <a:srgbClr val="FFFFFF"/>
                </a:solidFill>
                <a:cs typeface="Calibri Light"/>
              </a:rPr>
              <a:t>Lesson 2</a:t>
            </a:r>
          </a:p>
        </p:txBody>
      </p:sp>
      <p:sp>
        <p:nvSpPr>
          <p:cNvPr id="9" name="TextBox 8"/>
          <p:cNvSpPr txBox="1"/>
          <p:nvPr/>
        </p:nvSpPr>
        <p:spPr>
          <a:xfrm>
            <a:off x="240146" y="1316194"/>
            <a:ext cx="1835727" cy="584776"/>
          </a:xfrm>
          <a:prstGeom prst="rect">
            <a:avLst/>
          </a:prstGeom>
          <a:noFill/>
        </p:spPr>
        <p:txBody>
          <a:bodyPr wrap="square" rtlCol="0">
            <a:spAutoFit/>
          </a:bodyPr>
          <a:lstStyle/>
          <a:p>
            <a:r>
              <a:rPr lang="en-US" sz="3200" dirty="0">
                <a:solidFill>
                  <a:srgbClr val="FFFFFF"/>
                </a:solidFill>
                <a:cs typeface="Calibri Light"/>
              </a:rPr>
              <a:t>Lesson 1</a:t>
            </a:r>
          </a:p>
        </p:txBody>
      </p:sp>
      <p:sp>
        <p:nvSpPr>
          <p:cNvPr id="10" name="TextBox 9"/>
          <p:cNvSpPr txBox="1"/>
          <p:nvPr/>
        </p:nvSpPr>
        <p:spPr>
          <a:xfrm>
            <a:off x="4754418" y="1316194"/>
            <a:ext cx="1835727" cy="584776"/>
          </a:xfrm>
          <a:prstGeom prst="rect">
            <a:avLst/>
          </a:prstGeom>
          <a:noFill/>
        </p:spPr>
        <p:txBody>
          <a:bodyPr wrap="square" rtlCol="0">
            <a:spAutoFit/>
          </a:bodyPr>
          <a:lstStyle/>
          <a:p>
            <a:r>
              <a:rPr lang="en-US" sz="3200" dirty="0">
                <a:solidFill>
                  <a:srgbClr val="FFFFFF"/>
                </a:solidFill>
                <a:cs typeface="Calibri Light"/>
              </a:rPr>
              <a:t>Lesson 3</a:t>
            </a:r>
          </a:p>
        </p:txBody>
      </p:sp>
      <p:sp>
        <p:nvSpPr>
          <p:cNvPr id="11" name="TextBox 10"/>
          <p:cNvSpPr txBox="1"/>
          <p:nvPr/>
        </p:nvSpPr>
        <p:spPr>
          <a:xfrm>
            <a:off x="7075054" y="1316194"/>
            <a:ext cx="1835727" cy="584776"/>
          </a:xfrm>
          <a:prstGeom prst="rect">
            <a:avLst/>
          </a:prstGeom>
          <a:noFill/>
        </p:spPr>
        <p:txBody>
          <a:bodyPr wrap="square" rtlCol="0">
            <a:spAutoFit/>
          </a:bodyPr>
          <a:lstStyle/>
          <a:p>
            <a:r>
              <a:rPr lang="en-US" sz="3200" dirty="0">
                <a:solidFill>
                  <a:srgbClr val="FFFFFF"/>
                </a:solidFill>
                <a:cs typeface="Calibri Light"/>
              </a:rPr>
              <a:t>Lesson 4</a:t>
            </a:r>
          </a:p>
        </p:txBody>
      </p:sp>
      <p:sp>
        <p:nvSpPr>
          <p:cNvPr id="12" name="TextBox 11"/>
          <p:cNvSpPr txBox="1"/>
          <p:nvPr/>
        </p:nvSpPr>
        <p:spPr>
          <a:xfrm>
            <a:off x="332506"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Problem</a:t>
            </a:r>
          </a:p>
        </p:txBody>
      </p:sp>
      <p:sp>
        <p:nvSpPr>
          <p:cNvPr id="13" name="TextBox 12"/>
          <p:cNvSpPr txBox="1"/>
          <p:nvPr/>
        </p:nvSpPr>
        <p:spPr>
          <a:xfrm>
            <a:off x="2630050"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Plan</a:t>
            </a:r>
          </a:p>
        </p:txBody>
      </p:sp>
      <p:sp>
        <p:nvSpPr>
          <p:cNvPr id="14" name="TextBox 13"/>
          <p:cNvSpPr txBox="1"/>
          <p:nvPr/>
        </p:nvSpPr>
        <p:spPr>
          <a:xfrm>
            <a:off x="4925289"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Solution</a:t>
            </a:r>
          </a:p>
        </p:txBody>
      </p:sp>
      <p:sp>
        <p:nvSpPr>
          <p:cNvPr id="15" name="TextBox 14"/>
          <p:cNvSpPr txBox="1"/>
          <p:nvPr/>
        </p:nvSpPr>
        <p:spPr>
          <a:xfrm>
            <a:off x="7176655"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Journey</a:t>
            </a:r>
          </a:p>
        </p:txBody>
      </p:sp>
      <p:sp>
        <p:nvSpPr>
          <p:cNvPr id="16" name="TextBox 15"/>
          <p:cNvSpPr txBox="1"/>
          <p:nvPr/>
        </p:nvSpPr>
        <p:spPr>
          <a:xfrm>
            <a:off x="332506" y="438891"/>
            <a:ext cx="2161369" cy="707886"/>
          </a:xfrm>
          <a:prstGeom prst="rect">
            <a:avLst/>
          </a:prstGeom>
          <a:noFill/>
        </p:spPr>
        <p:txBody>
          <a:bodyPr wrap="none" rtlCol="0">
            <a:spAutoFit/>
          </a:bodyPr>
          <a:lstStyle/>
          <a:p>
            <a:r>
              <a:rPr lang="en-US" sz="4000" dirty="0">
                <a:solidFill>
                  <a:schemeClr val="bg1">
                    <a:lumMod val="65000"/>
                  </a:schemeClr>
                </a:solidFill>
                <a:latin typeface="+mj-lt"/>
                <a:cs typeface="Calibri Light"/>
              </a:rPr>
              <a:t>Overview</a:t>
            </a:r>
          </a:p>
        </p:txBody>
      </p:sp>
      <p:sp>
        <p:nvSpPr>
          <p:cNvPr id="17" name="Rectangle 16"/>
          <p:cNvSpPr/>
          <p:nvPr/>
        </p:nvSpPr>
        <p:spPr>
          <a:xfrm>
            <a:off x="0" y="4327072"/>
            <a:ext cx="9144000" cy="81642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1070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26171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32507" y="329168"/>
            <a:ext cx="5681814" cy="646331"/>
          </a:xfrm>
          <a:prstGeom prst="rect">
            <a:avLst/>
          </a:prstGeom>
          <a:noFill/>
        </p:spPr>
        <p:txBody>
          <a:bodyPr wrap="none" rtlCol="0">
            <a:spAutoFit/>
          </a:bodyPr>
          <a:lstStyle/>
          <a:p>
            <a:r>
              <a:rPr lang="en-US" sz="3600" dirty="0">
                <a:solidFill>
                  <a:schemeClr val="bg1"/>
                </a:solidFill>
                <a:cs typeface="Calibri Light"/>
              </a:rPr>
              <a:t>How do we know God exists?</a:t>
            </a:r>
          </a:p>
        </p:txBody>
      </p:sp>
      <p:sp>
        <p:nvSpPr>
          <p:cNvPr id="6" name="TextBox 5"/>
          <p:cNvSpPr txBox="1"/>
          <p:nvPr/>
        </p:nvSpPr>
        <p:spPr>
          <a:xfrm>
            <a:off x="238217" y="2445373"/>
            <a:ext cx="2539999" cy="584776"/>
          </a:xfrm>
          <a:prstGeom prst="rect">
            <a:avLst/>
          </a:prstGeom>
          <a:noFill/>
        </p:spPr>
        <p:txBody>
          <a:bodyPr wrap="square" rtlCol="0">
            <a:spAutoFit/>
          </a:bodyPr>
          <a:lstStyle/>
          <a:p>
            <a:r>
              <a:rPr lang="en-US" sz="3200" dirty="0">
                <a:solidFill>
                  <a:srgbClr val="FFFFFF"/>
                </a:solidFill>
              </a:rPr>
              <a:t>Four proofs:</a:t>
            </a:r>
          </a:p>
        </p:txBody>
      </p:sp>
      <p:sp>
        <p:nvSpPr>
          <p:cNvPr id="7" name="TextBox 6"/>
          <p:cNvSpPr txBox="1"/>
          <p:nvPr/>
        </p:nvSpPr>
        <p:spPr>
          <a:xfrm>
            <a:off x="238217" y="2930121"/>
            <a:ext cx="4872181" cy="2062103"/>
          </a:xfrm>
          <a:prstGeom prst="rect">
            <a:avLst/>
          </a:prstGeom>
          <a:noFill/>
        </p:spPr>
        <p:txBody>
          <a:bodyPr wrap="square" rtlCol="0">
            <a:spAutoFit/>
          </a:bodyPr>
          <a:lstStyle/>
          <a:p>
            <a:pPr marL="457200" indent="-457200">
              <a:buFont typeface="Arial"/>
              <a:buChar char="•"/>
            </a:pPr>
            <a:r>
              <a:rPr lang="en-US" sz="3200" dirty="0">
                <a:solidFill>
                  <a:srgbClr val="FFFFFF"/>
                </a:solidFill>
                <a:cs typeface="Calibri Light"/>
              </a:rPr>
              <a:t>Nature</a:t>
            </a:r>
          </a:p>
          <a:p>
            <a:pPr marL="457200" indent="-457200">
              <a:buFont typeface="Arial"/>
              <a:buChar char="•"/>
            </a:pPr>
            <a:r>
              <a:rPr lang="en-US" sz="3200" dirty="0">
                <a:solidFill>
                  <a:srgbClr val="FFFFFF"/>
                </a:solidFill>
                <a:cs typeface="Calibri Light"/>
              </a:rPr>
              <a:t>Testimony</a:t>
            </a:r>
          </a:p>
          <a:p>
            <a:pPr marL="457200" indent="-457200">
              <a:buFont typeface="Arial"/>
              <a:buChar char="•"/>
            </a:pPr>
            <a:r>
              <a:rPr lang="en-US" sz="3200" dirty="0">
                <a:solidFill>
                  <a:srgbClr val="FFFFFF"/>
                </a:solidFill>
                <a:cs typeface="Calibri Light"/>
              </a:rPr>
              <a:t>The Bible</a:t>
            </a:r>
          </a:p>
          <a:p>
            <a:pPr marL="457200" indent="-457200">
              <a:buFont typeface="Arial"/>
              <a:buChar char="•"/>
            </a:pPr>
            <a:r>
              <a:rPr lang="en-US" sz="3200" dirty="0">
                <a:solidFill>
                  <a:srgbClr val="FFFFFF"/>
                </a:solidFill>
                <a:cs typeface="Calibri Light"/>
              </a:rPr>
              <a:t>The Nation of Israel</a:t>
            </a:r>
          </a:p>
        </p:txBody>
      </p:sp>
    </p:spTree>
    <p:extLst>
      <p:ext uri="{BB962C8B-B14F-4D97-AF65-F5344CB8AC3E}">
        <p14:creationId xmlns:p14="http://schemas.microsoft.com/office/powerpoint/2010/main" val="291100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82652908"/>
              </p:ext>
            </p:extLst>
          </p:nvPr>
        </p:nvGraphicFramePr>
        <p:xfrm>
          <a:off x="646547" y="1119752"/>
          <a:ext cx="7596909" cy="3798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loud 5"/>
          <p:cNvSpPr/>
          <p:nvPr/>
        </p:nvSpPr>
        <p:spPr>
          <a:xfrm>
            <a:off x="3453442" y="2780718"/>
            <a:ext cx="1972922" cy="77065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848280" y="2905499"/>
            <a:ext cx="1057802" cy="461665"/>
          </a:xfrm>
          <a:prstGeom prst="rect">
            <a:avLst/>
          </a:prstGeom>
          <a:noFill/>
        </p:spPr>
        <p:txBody>
          <a:bodyPr wrap="none" rtlCol="0">
            <a:spAutoFit/>
          </a:bodyPr>
          <a:lstStyle/>
          <a:p>
            <a:r>
              <a:rPr lang="en-US" sz="2400" b="1" dirty="0">
                <a:solidFill>
                  <a:schemeClr val="bg1"/>
                </a:solidFill>
                <a:cs typeface="Calibri"/>
              </a:rPr>
              <a:t>TRUTH</a:t>
            </a:r>
          </a:p>
        </p:txBody>
      </p:sp>
      <p:sp>
        <p:nvSpPr>
          <p:cNvPr id="7" name="TextBox 6"/>
          <p:cNvSpPr txBox="1"/>
          <p:nvPr/>
        </p:nvSpPr>
        <p:spPr>
          <a:xfrm>
            <a:off x="332507" y="329168"/>
            <a:ext cx="5679760" cy="646331"/>
          </a:xfrm>
          <a:prstGeom prst="rect">
            <a:avLst/>
          </a:prstGeom>
          <a:noFill/>
        </p:spPr>
        <p:txBody>
          <a:bodyPr wrap="none" rtlCol="0">
            <a:spAutoFit/>
          </a:bodyPr>
          <a:lstStyle/>
          <a:p>
            <a:r>
              <a:rPr lang="en-US" sz="3600" dirty="0">
                <a:solidFill>
                  <a:srgbClr val="000000"/>
                </a:solidFill>
                <a:cs typeface="Calibri Light"/>
              </a:rPr>
              <a:t>Does God require blind faith?</a:t>
            </a:r>
          </a:p>
        </p:txBody>
      </p:sp>
    </p:spTree>
    <p:extLst>
      <p:ext uri="{BB962C8B-B14F-4D97-AF65-F5344CB8AC3E}">
        <p14:creationId xmlns:p14="http://schemas.microsoft.com/office/powerpoint/2010/main" val="1749624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00427" y="695521"/>
            <a:ext cx="3703053" cy="4563538"/>
          </a:xfrm>
          <a:prstGeom prst="rect">
            <a:avLst/>
          </a:prstGeom>
        </p:spPr>
      </p:pic>
      <p:sp>
        <p:nvSpPr>
          <p:cNvPr id="5" name="TextBox 4"/>
          <p:cNvSpPr txBox="1"/>
          <p:nvPr/>
        </p:nvSpPr>
        <p:spPr>
          <a:xfrm>
            <a:off x="332507" y="329168"/>
            <a:ext cx="3358612" cy="646331"/>
          </a:xfrm>
          <a:prstGeom prst="rect">
            <a:avLst/>
          </a:prstGeom>
          <a:noFill/>
        </p:spPr>
        <p:txBody>
          <a:bodyPr wrap="none" rtlCol="0">
            <a:spAutoFit/>
          </a:bodyPr>
          <a:lstStyle/>
          <a:p>
            <a:r>
              <a:rPr lang="en-US" sz="3600" dirty="0">
                <a:solidFill>
                  <a:srgbClr val="000000"/>
                </a:solidFill>
                <a:cs typeface="Calibri Light"/>
              </a:rPr>
              <a:t>Is the Bible true?</a:t>
            </a:r>
          </a:p>
        </p:txBody>
      </p:sp>
    </p:spTree>
    <p:extLst>
      <p:ext uri="{BB962C8B-B14F-4D97-AF65-F5344CB8AC3E}">
        <p14:creationId xmlns:p14="http://schemas.microsoft.com/office/powerpoint/2010/main" val="14601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37908"/>
            <a:ext cx="7953325" cy="1938992"/>
          </a:xfrm>
          <a:prstGeom prst="rect">
            <a:avLst/>
          </a:prstGeom>
          <a:noFill/>
        </p:spPr>
        <p:txBody>
          <a:bodyPr wrap="square" rtlCol="0">
            <a:spAutoFit/>
          </a:bodyPr>
          <a:lstStyle/>
          <a:p>
            <a:pPr lvl="0" algn="ctr"/>
            <a:r>
              <a:rPr lang="en-US" sz="4000" dirty="0">
                <a:solidFill>
                  <a:prstClr val="black">
                    <a:lumMod val="75000"/>
                    <a:lumOff val="25000"/>
                  </a:prstClr>
                </a:solidFill>
                <a:cs typeface="Calibri Light"/>
              </a:rPr>
              <a:t>In order to be a disciple of Christ, we must believe the Bible is true and it is God’s message to us today.</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96618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804783"/>
            <a:ext cx="7953325" cy="1938992"/>
          </a:xfrm>
          <a:prstGeom prst="rect">
            <a:avLst/>
          </a:prstGeom>
          <a:noFill/>
        </p:spPr>
        <p:txBody>
          <a:bodyPr wrap="square" rtlCol="0" anchor="ctr">
            <a:spAutoFit/>
          </a:bodyPr>
          <a:lstStyle/>
          <a:p>
            <a:pPr algn="ctr"/>
            <a:r>
              <a:rPr lang="en-US" sz="4000" dirty="0">
                <a:solidFill>
                  <a:srgbClr val="FFFFFF"/>
                </a:solidFill>
              </a:rPr>
              <a:t>The Bible is a collection of 66 books written by 44 writers under the inspiration of God.</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29445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64644"/>
            <a:ext cx="7953325" cy="1938992"/>
          </a:xfrm>
          <a:prstGeom prst="rect">
            <a:avLst/>
          </a:prstGeom>
          <a:noFill/>
        </p:spPr>
        <p:txBody>
          <a:bodyPr wrap="square" rtlCol="0">
            <a:spAutoFit/>
          </a:bodyPr>
          <a:lstStyle/>
          <a:p>
            <a:pPr algn="ctr"/>
            <a:r>
              <a:rPr lang="en-US" sz="4000" dirty="0"/>
              <a:t>Ancient sacred writings were carefully and accurately copied by scribes.</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43483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5013</TotalTime>
  <Words>2787</Words>
  <Application>Microsoft Macintosh PowerPoint</Application>
  <PresentationFormat>On-screen Show (16:9)</PresentationFormat>
  <Paragraphs>381</Paragraphs>
  <Slides>30</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Concept Engine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The Bible 101 Lesson 1</dc:subject>
  <dc:creator>Randy Davis</dc:creator>
  <cp:keywords/>
  <dc:description/>
  <cp:lastModifiedBy>Randy Davis</cp:lastModifiedBy>
  <cp:revision>93</cp:revision>
  <cp:lastPrinted>2019-04-01T23:28:58Z</cp:lastPrinted>
  <dcterms:created xsi:type="dcterms:W3CDTF">2015-07-13T23:10:30Z</dcterms:created>
  <dcterms:modified xsi:type="dcterms:W3CDTF">2020-04-24T20:54:07Z</dcterms:modified>
  <cp:category/>
</cp:coreProperties>
</file>